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64" r:id="rId6"/>
    <p:sldId id="268" r:id="rId7"/>
    <p:sldId id="265" r:id="rId8"/>
    <p:sldId id="266" r:id="rId9"/>
    <p:sldId id="267" r:id="rId10"/>
    <p:sldId id="273" r:id="rId11"/>
    <p:sldId id="271" r:id="rId12"/>
    <p:sldId id="259" r:id="rId13"/>
    <p:sldId id="272" r:id="rId14"/>
    <p:sldId id="274" r:id="rId15"/>
    <p:sldId id="270" r:id="rId16"/>
    <p:sldId id="269"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nny Hezkia" initials="RH" lastIdx="2" clrIdx="0">
    <p:extLst>
      <p:ext uri="{19B8F6BF-5375-455C-9EA6-DF929625EA0E}">
        <p15:presenceInfo xmlns:p15="http://schemas.microsoft.com/office/powerpoint/2012/main" userId="1cba5a27b9cb42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62"/>
    <a:srgbClr val="00FFFF"/>
    <a:srgbClr val="FFF200"/>
    <a:srgbClr val="FF0004"/>
    <a:srgbClr val="FFF700"/>
    <a:srgbClr val="FF0000"/>
    <a:srgbClr val="000000"/>
    <a:srgbClr val="00FE00"/>
    <a:srgbClr val="1EE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C1906C-C0AB-4DB6-B776-EF690680C9DF}" v="346" dt="2021-05-31T02:25:40.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7" autoAdjust="0"/>
    <p:restoredTop sz="94660"/>
  </p:normalViewPr>
  <p:slideViewPr>
    <p:cSldViewPr snapToGrid="0">
      <p:cViewPr varScale="1">
        <p:scale>
          <a:sx n="46" d="100"/>
          <a:sy n="46" d="100"/>
        </p:scale>
        <p:origin x="878"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November 1, 2022</a:t>
            </a:fld>
            <a:endParaRPr lang="en-US" dirty="0"/>
          </a:p>
        </p:txBody>
      </p:sp>
    </p:spTree>
    <p:extLst>
      <p:ext uri="{BB962C8B-B14F-4D97-AF65-F5344CB8AC3E}">
        <p14:creationId xmlns:p14="http://schemas.microsoft.com/office/powerpoint/2010/main" val="314073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Tuesday, November 1, 2022</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7052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Tuesday, November 1, 2022</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87581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November 1, 2022</a:t>
            </a:fld>
            <a:endParaRPr lang="en-US" dirty="0"/>
          </a:p>
        </p:txBody>
      </p:sp>
    </p:spTree>
    <p:extLst>
      <p:ext uri="{BB962C8B-B14F-4D97-AF65-F5344CB8AC3E}">
        <p14:creationId xmlns:p14="http://schemas.microsoft.com/office/powerpoint/2010/main" val="403031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Tuesday, November 1, 2022</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760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Tuesday, November 1, 2022</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8056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Tuesday, November 1, 2022</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91675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Tuesday, November 1, 2022</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38704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Tuesday, November 1, 2022</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2623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Tuesday, November 1, 2022</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65672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Tuesday, November 1, 2022</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97247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Tuesday, November 1, 2022</a:t>
            </a:fld>
            <a:endParaRPr lang="en-US" dirty="0"/>
          </a:p>
        </p:txBody>
      </p:sp>
    </p:spTree>
    <p:extLst>
      <p:ext uri="{BB962C8B-B14F-4D97-AF65-F5344CB8AC3E}">
        <p14:creationId xmlns:p14="http://schemas.microsoft.com/office/powerpoint/2010/main" val="423285970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1B421B43-7D05-4E18-BAF6-63CCCACD56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524" y="11"/>
            <a:ext cx="12192000" cy="6857989"/>
          </a:xfrm>
          <a:prstGeom prst="rect">
            <a:avLst/>
          </a:prstGeom>
        </p:spPr>
      </p:pic>
      <p:sp>
        <p:nvSpPr>
          <p:cNvPr id="11" name="Rectangle 10">
            <a:extLst>
              <a:ext uri="{FF2B5EF4-FFF2-40B4-BE49-F238E27FC236}">
                <a16:creationId xmlns:a16="http://schemas.microsoft.com/office/drawing/2014/main" id="{54B995A6-4802-435A-B06E-300075505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9592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60036-E986-4EB2-8E86-5A8E505EE29A}"/>
              </a:ext>
            </a:extLst>
          </p:cNvPr>
          <p:cNvSpPr>
            <a:spLocks noGrp="1"/>
          </p:cNvSpPr>
          <p:nvPr>
            <p:ph type="ctrTitle"/>
          </p:nvPr>
        </p:nvSpPr>
        <p:spPr>
          <a:xfrm>
            <a:off x="448055" y="655200"/>
            <a:ext cx="11293200" cy="1000800"/>
          </a:xfrm>
        </p:spPr>
        <p:txBody>
          <a:bodyPr anchor="t">
            <a:noAutofit/>
          </a:bodyPr>
          <a:lstStyle/>
          <a:p>
            <a:pPr algn="ctr"/>
            <a:r>
              <a:rPr lang="en-US" sz="5400" dirty="0"/>
              <a:t>Digital Banking System</a:t>
            </a:r>
            <a:endParaRPr lang="he-IL" sz="5400" dirty="0"/>
          </a:p>
        </p:txBody>
      </p:sp>
      <p:cxnSp>
        <p:nvCxnSpPr>
          <p:cNvPr id="13" name="Straight Connector 12">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D568AD-7120-4C5C-B380-D76923226BCA}"/>
              </a:ext>
            </a:extLst>
          </p:cNvPr>
          <p:cNvSpPr txBox="1"/>
          <p:nvPr/>
        </p:nvSpPr>
        <p:spPr>
          <a:xfrm>
            <a:off x="2945081" y="3164399"/>
            <a:ext cx="7092908" cy="2246769"/>
          </a:xfrm>
          <a:prstGeom prst="rect">
            <a:avLst/>
          </a:prstGeom>
          <a:noFill/>
        </p:spPr>
        <p:txBody>
          <a:bodyPr wrap="square" rtlCol="1">
            <a:spAutoFit/>
          </a:bodyPr>
          <a:lstStyle/>
          <a:p>
            <a:r>
              <a:rPr lang="en-US" sz="2800" b="0" i="0" u="none" strike="noStrike" dirty="0">
                <a:effectLst/>
                <a:latin typeface="Arial" panose="020B0604020202020204" pitchFamily="34" charset="0"/>
              </a:rPr>
              <a:t>By:</a:t>
            </a:r>
          </a:p>
          <a:p>
            <a:br>
              <a:rPr lang="en-US" sz="2800" b="0" i="0" u="none" strike="noStrike" dirty="0">
                <a:effectLst/>
                <a:latin typeface="Arial" panose="020B0604020202020204" pitchFamily="34" charset="0"/>
              </a:rPr>
            </a:br>
            <a:br>
              <a:rPr lang="en-US" sz="2800" b="0" i="0" u="none" strike="noStrike" dirty="0">
                <a:effectLst/>
                <a:latin typeface="Arial" panose="020B0604020202020204" pitchFamily="34" charset="0"/>
              </a:rPr>
            </a:br>
            <a:r>
              <a:rPr lang="en-US" sz="2800" b="0" i="0" u="sng" dirty="0">
                <a:effectLst/>
                <a:latin typeface="Arial" panose="020B0604020202020204" pitchFamily="34" charset="0"/>
              </a:rPr>
              <a:t>Linor Ben Yossef:</a:t>
            </a:r>
            <a:r>
              <a:rPr lang="en-US" sz="2800" b="0" i="0" u="none" strike="noStrike" dirty="0">
                <a:effectLst/>
                <a:latin typeface="Arial" panose="020B0604020202020204" pitchFamily="34" charset="0"/>
              </a:rPr>
              <a:t> 207331182</a:t>
            </a:r>
            <a:br>
              <a:rPr lang="en-US" sz="2800" b="0" i="0" u="none" strike="noStrike" dirty="0">
                <a:effectLst/>
                <a:latin typeface="Arial" panose="020B0604020202020204" pitchFamily="34" charset="0"/>
              </a:rPr>
            </a:br>
            <a:endParaRPr lang="he-IL" sz="2800" dirty="0"/>
          </a:p>
        </p:txBody>
      </p:sp>
    </p:spTree>
    <p:extLst>
      <p:ext uri="{BB962C8B-B14F-4D97-AF65-F5344CB8AC3E}">
        <p14:creationId xmlns:p14="http://schemas.microsoft.com/office/powerpoint/2010/main" val="27100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166018" y="1317867"/>
            <a:ext cx="9597742" cy="1418133"/>
          </a:xfrm>
        </p:spPr>
        <p:txBody>
          <a:bodyPr vert="horz" lIns="0" tIns="0" rIns="0" bIns="0" rtlCol="0" anchor="b">
            <a:normAutofit fontScale="90000"/>
          </a:bodyPr>
          <a:lstStyle/>
          <a:p>
            <a:pPr>
              <a:lnSpc>
                <a:spcPct val="100000"/>
              </a:lnSpc>
            </a:pPr>
            <a:r>
              <a:rPr lang="en-US" sz="6600" dirty="0"/>
              <a:t>Send Money- Changes from documentations to implementation</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sp>
        <p:nvSpPr>
          <p:cNvPr id="6" name="TextBox 5">
            <a:extLst>
              <a:ext uri="{FF2B5EF4-FFF2-40B4-BE49-F238E27FC236}">
                <a16:creationId xmlns:a16="http://schemas.microsoft.com/office/drawing/2014/main" id="{8955E2A0-3B5F-426F-B0B9-F536EF1B06BB}"/>
              </a:ext>
            </a:extLst>
          </p:cNvPr>
          <p:cNvSpPr txBox="1"/>
          <p:nvPr/>
        </p:nvSpPr>
        <p:spPr>
          <a:xfrm>
            <a:off x="166018" y="3469502"/>
            <a:ext cx="9492887" cy="2862322"/>
          </a:xfrm>
          <a:prstGeom prst="rect">
            <a:avLst/>
          </a:prstGeom>
          <a:noFill/>
        </p:spPr>
        <p:txBody>
          <a:bodyPr wrap="square" rtlCol="1">
            <a:spAutoFit/>
          </a:bodyPr>
          <a:lstStyle/>
          <a:p>
            <a:r>
              <a:rPr lang="en-US" dirty="0"/>
              <a:t>Our documentation system design was different from our code implementation basically because of:</a:t>
            </a:r>
          </a:p>
          <a:p>
            <a:endParaRPr lang="he-IL" dirty="0"/>
          </a:p>
          <a:p>
            <a:endParaRPr lang="en-US" dirty="0"/>
          </a:p>
          <a:p>
            <a:pPr marL="342900" indent="-342900">
              <a:buAutoNum type="arabicParenR"/>
            </a:pPr>
            <a:r>
              <a:rPr lang="en-US" dirty="0"/>
              <a:t>The documentation system design was in general: every object in the sequence diagram was a basic object while when we’ve coded, we found out that many classes will be easier to code if we will split tasks.</a:t>
            </a:r>
            <a:endParaRPr lang="he-IL" dirty="0"/>
          </a:p>
          <a:p>
            <a:pPr marL="342900" indent="-342900">
              <a:buAutoNum type="arabicParenR"/>
            </a:pPr>
            <a:endParaRPr lang="en-US" dirty="0"/>
          </a:p>
          <a:p>
            <a:pPr marL="342900" indent="-342900">
              <a:buAutoNum type="arabicParenR"/>
            </a:pPr>
            <a:r>
              <a:rPr lang="en-US" dirty="0"/>
              <a:t>Our communication as a team – every person has his own vision of how the code should look like, and how the system need to work</a:t>
            </a:r>
            <a:endParaRPr lang="he-IL" dirty="0"/>
          </a:p>
        </p:txBody>
      </p:sp>
    </p:spTree>
    <p:extLst>
      <p:ext uri="{BB962C8B-B14F-4D97-AF65-F5344CB8AC3E}">
        <p14:creationId xmlns:p14="http://schemas.microsoft.com/office/powerpoint/2010/main" val="2709243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382384" y="103862"/>
            <a:ext cx="8171411" cy="960167"/>
          </a:xfrm>
        </p:spPr>
        <p:txBody>
          <a:bodyPr vert="horz" lIns="0" tIns="0" rIns="0" bIns="0" rtlCol="0" anchor="b">
            <a:noAutofit/>
          </a:bodyPr>
          <a:lstStyle/>
          <a:p>
            <a:pPr>
              <a:lnSpc>
                <a:spcPct val="100000"/>
              </a:lnSpc>
            </a:pPr>
            <a:r>
              <a:rPr lang="en-US" sz="6000" dirty="0"/>
              <a:t>Receive Money- Video</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b="1" dirty="0">
                <a:solidFill>
                  <a:schemeClr val="tx1"/>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pic>
        <p:nvPicPr>
          <p:cNvPr id="5" name="Receieve Money Example">
            <a:hlinkClick r:id="" action="ppaction://media"/>
            <a:extLst>
              <a:ext uri="{FF2B5EF4-FFF2-40B4-BE49-F238E27FC236}">
                <a16:creationId xmlns:a16="http://schemas.microsoft.com/office/drawing/2014/main" id="{CAEB4E52-AD8B-4390-9D3F-4FFA47DEB3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9483" r="45479"/>
          <a:stretch/>
        </p:blipFill>
        <p:spPr>
          <a:xfrm>
            <a:off x="-972394" y="1167891"/>
            <a:ext cx="8484267" cy="4077440"/>
          </a:xfrm>
          <a:prstGeom prst="rect">
            <a:avLst/>
          </a:prstGeom>
        </p:spPr>
      </p:pic>
    </p:spTree>
    <p:extLst>
      <p:ext uri="{BB962C8B-B14F-4D97-AF65-F5344CB8AC3E}">
        <p14:creationId xmlns:p14="http://schemas.microsoft.com/office/powerpoint/2010/main" val="33235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6234194" y="506870"/>
            <a:ext cx="3656511" cy="3401568"/>
          </a:xfrm>
        </p:spPr>
        <p:txBody>
          <a:bodyPr vert="horz" lIns="0" tIns="0" rIns="0" bIns="0" rtlCol="0" anchor="b">
            <a:normAutofit/>
          </a:bodyPr>
          <a:lstStyle/>
          <a:p>
            <a:pPr>
              <a:lnSpc>
                <a:spcPct val="100000"/>
              </a:lnSpc>
            </a:pPr>
            <a:r>
              <a:rPr lang="en-US" sz="4800" dirty="0"/>
              <a:t>Receive Money- Use Case</a:t>
            </a:r>
          </a:p>
        </p:txBody>
      </p:sp>
      <p:pic>
        <p:nvPicPr>
          <p:cNvPr id="2050" name="Picture 2">
            <a:extLst>
              <a:ext uri="{FF2B5EF4-FFF2-40B4-BE49-F238E27FC236}">
                <a16:creationId xmlns:a16="http://schemas.microsoft.com/office/drawing/2014/main" id="{FB5E9229-AB30-4D26-9906-1ED19F607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2636" y="1455718"/>
            <a:ext cx="5067364" cy="423437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52336E-0AC2-4C23-B7E5-1F72A41499C9}"/>
              </a:ext>
            </a:extLst>
          </p:cNvPr>
          <p:cNvSpPr txBox="1"/>
          <p:nvPr/>
        </p:nvSpPr>
        <p:spPr>
          <a:xfrm>
            <a:off x="3779520" y="4335563"/>
            <a:ext cx="5902960" cy="1200329"/>
          </a:xfrm>
          <a:prstGeom prst="rect">
            <a:avLst/>
          </a:prstGeom>
          <a:noFill/>
        </p:spPr>
        <p:txBody>
          <a:bodyPr wrap="square" rtlCol="1">
            <a:spAutoFit/>
          </a:bodyPr>
          <a:lstStyle/>
          <a:p>
            <a:pPr marL="2437194" fontAlgn="base">
              <a:buFont typeface="+mj-lt"/>
              <a:buAutoNum type="arabicPeriod"/>
            </a:pPr>
            <a:r>
              <a:rPr lang="en-US" b="1" i="0" u="none" strike="noStrike" dirty="0">
                <a:effectLst/>
                <a:latin typeface="Arial" panose="020B0604020202020204" pitchFamily="34" charset="0"/>
              </a:rPr>
              <a:t>Goals: </a:t>
            </a:r>
            <a:r>
              <a:rPr lang="en-US" b="0" i="0" u="none" strike="noStrike" dirty="0">
                <a:effectLst/>
                <a:latin typeface="Arial" panose="020B0604020202020204" pitchFamily="34" charset="0"/>
              </a:rPr>
              <a:t>Give the Customer the option to ask for a loan.</a:t>
            </a:r>
            <a:endParaRPr lang="en-US" b="1" i="0" u="none" strike="noStrike" dirty="0">
              <a:effectLst/>
              <a:latin typeface="Arial" panose="020B0604020202020204" pitchFamily="34" charset="0"/>
            </a:endParaRPr>
          </a:p>
          <a:p>
            <a:pPr marL="2437194" rtl="0" fontAlgn="base">
              <a:spcBef>
                <a:spcPts val="0"/>
              </a:spcBef>
              <a:spcAft>
                <a:spcPts val="0"/>
              </a:spcAft>
              <a:buFont typeface="+mj-lt"/>
              <a:buAutoNum type="arabicPeriod"/>
            </a:pPr>
            <a:r>
              <a:rPr lang="en-US" sz="1800" b="1" i="0" u="none" strike="noStrike" dirty="0">
                <a:effectLst/>
                <a:latin typeface="Arial" panose="020B0604020202020204" pitchFamily="34" charset="0"/>
              </a:rPr>
              <a:t>Participating actors: </a:t>
            </a:r>
            <a:r>
              <a:rPr lang="en-US" sz="1800" b="0" i="0" u="none" strike="noStrike" dirty="0">
                <a:effectLst/>
                <a:latin typeface="Arial" panose="020B0604020202020204" pitchFamily="34" charset="0"/>
              </a:rPr>
              <a:t>Customer (Primary)</a:t>
            </a:r>
            <a:endParaRPr lang="en-US" sz="1800" b="1" i="0" u="none" strike="noStrike" dirty="0">
              <a:effectLst/>
              <a:latin typeface="Arial" panose="020B0604020202020204" pitchFamily="34" charset="0"/>
            </a:endParaRPr>
          </a:p>
        </p:txBody>
      </p: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b="1" dirty="0">
                <a:solidFill>
                  <a:schemeClr val="tx1"/>
                </a:solidFill>
                <a:ea typeface="+mn-lt"/>
                <a:cs typeface="+mn-lt"/>
              </a:rPr>
              <a:t>Receive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ea typeface="+mn-lt"/>
              <a:cs typeface="+mn-lt"/>
            </a:endParaRPr>
          </a:p>
          <a:p>
            <a:pPr algn="ctr"/>
            <a:endParaRPr lang="he-IL" dirty="0">
              <a:ea typeface="+mn-lt"/>
              <a:cs typeface="+mn-lt"/>
            </a:endParaRPr>
          </a:p>
          <a:p>
            <a:pPr algn="ctr"/>
            <a:endParaRPr lang="he-IL" dirty="0">
              <a:solidFill>
                <a:schemeClr val="tx1">
                  <a:lumMod val="75000"/>
                </a:schemeClr>
              </a:solidFill>
            </a:endParaRPr>
          </a:p>
        </p:txBody>
      </p:sp>
    </p:spTree>
    <p:extLst>
      <p:ext uri="{BB962C8B-B14F-4D97-AF65-F5344CB8AC3E}">
        <p14:creationId xmlns:p14="http://schemas.microsoft.com/office/powerpoint/2010/main" val="315116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5818910" y="1537854"/>
            <a:ext cx="4071796" cy="2370583"/>
          </a:xfrm>
        </p:spPr>
        <p:txBody>
          <a:bodyPr vert="horz" lIns="0" tIns="0" rIns="0" bIns="0" rtlCol="0" anchor="b">
            <a:noAutofit/>
          </a:bodyPr>
          <a:lstStyle/>
          <a:p>
            <a:pPr>
              <a:lnSpc>
                <a:spcPct val="100000"/>
              </a:lnSpc>
            </a:pPr>
            <a:r>
              <a:rPr lang="en-US" sz="4800" dirty="0"/>
              <a:t>Receive Money- Alternate Flow Use Case</a:t>
            </a:r>
          </a:p>
        </p:txBody>
      </p:sp>
      <p:pic>
        <p:nvPicPr>
          <p:cNvPr id="2050" name="Picture 2">
            <a:extLst>
              <a:ext uri="{FF2B5EF4-FFF2-40B4-BE49-F238E27FC236}">
                <a16:creationId xmlns:a16="http://schemas.microsoft.com/office/drawing/2014/main" id="{FB5E9229-AB30-4D26-9906-1ED19F607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27090" y="1131522"/>
            <a:ext cx="5067364" cy="423437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b="1" dirty="0">
                <a:solidFill>
                  <a:schemeClr val="tx1"/>
                </a:solidFill>
                <a:ea typeface="+mn-lt"/>
                <a:cs typeface="+mn-lt"/>
              </a:rPr>
              <a:t>Receive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ea typeface="+mn-lt"/>
              <a:cs typeface="+mn-lt"/>
            </a:endParaRPr>
          </a:p>
          <a:p>
            <a:pPr algn="ctr"/>
            <a:endParaRPr lang="he-IL" dirty="0">
              <a:solidFill>
                <a:schemeClr val="tx1">
                  <a:lumMod val="75000"/>
                </a:schemeClr>
              </a:solidFill>
            </a:endParaRPr>
          </a:p>
        </p:txBody>
      </p:sp>
    </p:spTree>
    <p:extLst>
      <p:ext uri="{BB962C8B-B14F-4D97-AF65-F5344CB8AC3E}">
        <p14:creationId xmlns:p14="http://schemas.microsoft.com/office/powerpoint/2010/main" val="3249998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794657" y="386115"/>
            <a:ext cx="7038000" cy="1506756"/>
          </a:xfrm>
        </p:spPr>
        <p:txBody>
          <a:bodyPr vert="horz" lIns="0" tIns="0" rIns="0" bIns="0" rtlCol="0" anchor="b">
            <a:noAutofit/>
          </a:bodyPr>
          <a:lstStyle/>
          <a:p>
            <a:pPr>
              <a:lnSpc>
                <a:spcPct val="100000"/>
              </a:lnSpc>
            </a:pPr>
            <a:r>
              <a:rPr lang="en-US" sz="4800" dirty="0"/>
              <a:t>Receive Money- Sequence Diagram</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b="1" dirty="0">
                <a:solidFill>
                  <a:schemeClr val="tx1"/>
                </a:solidFill>
                <a:ea typeface="+mn-lt"/>
                <a:cs typeface="+mn-lt"/>
              </a:rPr>
              <a:t>Receive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ea typeface="+mn-lt"/>
              <a:cs typeface="+mn-lt"/>
            </a:endParaRPr>
          </a:p>
          <a:p>
            <a:pPr algn="ctr"/>
            <a:endParaRPr lang="he-IL" dirty="0">
              <a:solidFill>
                <a:schemeClr val="tx1">
                  <a:lumMod val="75000"/>
                </a:schemeClr>
              </a:solidFill>
            </a:endParaRPr>
          </a:p>
        </p:txBody>
      </p:sp>
      <p:pic>
        <p:nvPicPr>
          <p:cNvPr id="3" name="Picture 2">
            <a:extLst>
              <a:ext uri="{FF2B5EF4-FFF2-40B4-BE49-F238E27FC236}">
                <a16:creationId xmlns:a16="http://schemas.microsoft.com/office/drawing/2014/main" id="{2E4735D1-6338-44E9-9527-ED7F86253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95" y="2061556"/>
            <a:ext cx="8993309" cy="4696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374073" y="464138"/>
            <a:ext cx="10814858" cy="1023257"/>
          </a:xfrm>
        </p:spPr>
        <p:txBody>
          <a:bodyPr vert="horz" lIns="0" tIns="0" rIns="0" bIns="0" rtlCol="0" anchor="b">
            <a:noAutofit/>
          </a:bodyPr>
          <a:lstStyle/>
          <a:p>
            <a:pPr>
              <a:lnSpc>
                <a:spcPct val="100000"/>
              </a:lnSpc>
            </a:pPr>
            <a:r>
              <a:rPr lang="en-US" sz="4800" dirty="0"/>
              <a:t>View Account- </a:t>
            </a:r>
            <a:br>
              <a:rPr lang="en-US" sz="4800" dirty="0"/>
            </a:br>
            <a:r>
              <a:rPr lang="en-US" sz="4800" dirty="0"/>
              <a:t>Sequence Diagram </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b="1" dirty="0">
                <a:solidFill>
                  <a:schemeClr val="tx1"/>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ea typeface="+mn-lt"/>
              <a:cs typeface="+mn-lt"/>
            </a:endParaRPr>
          </a:p>
          <a:p>
            <a:pPr algn="ctr"/>
            <a:endParaRPr lang="he-IL" dirty="0">
              <a:solidFill>
                <a:schemeClr val="tx1">
                  <a:lumMod val="75000"/>
                </a:schemeClr>
              </a:solidFill>
            </a:endParaRPr>
          </a:p>
        </p:txBody>
      </p:sp>
      <p:pic>
        <p:nvPicPr>
          <p:cNvPr id="4" name="תמונה 3">
            <a:extLst>
              <a:ext uri="{FF2B5EF4-FFF2-40B4-BE49-F238E27FC236}">
                <a16:creationId xmlns:a16="http://schemas.microsoft.com/office/drawing/2014/main" id="{0678FDA6-353A-4316-B5F0-3E185E84A71E}"/>
              </a:ext>
            </a:extLst>
          </p:cNvPr>
          <p:cNvPicPr>
            <a:picLocks noChangeAspect="1"/>
          </p:cNvPicPr>
          <p:nvPr/>
        </p:nvPicPr>
        <p:blipFill rotWithShape="1">
          <a:blip r:embed="rId2">
            <a:extLst>
              <a:ext uri="{28A0092B-C50C-407E-A947-70E740481C1C}">
                <a14:useLocalDpi xmlns:a14="http://schemas.microsoft.com/office/drawing/2010/main" val="0"/>
              </a:ext>
            </a:extLst>
          </a:blip>
          <a:srcRect r="37417" b="9628"/>
          <a:stretch/>
        </p:blipFill>
        <p:spPr>
          <a:xfrm>
            <a:off x="113252" y="1673610"/>
            <a:ext cx="9537257" cy="4896779"/>
          </a:xfrm>
          <a:prstGeom prst="rect">
            <a:avLst/>
          </a:prstGeom>
        </p:spPr>
      </p:pic>
    </p:spTree>
    <p:extLst>
      <p:ext uri="{BB962C8B-B14F-4D97-AF65-F5344CB8AC3E}">
        <p14:creationId xmlns:p14="http://schemas.microsoft.com/office/powerpoint/2010/main" val="2015476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449400" y="307478"/>
            <a:ext cx="9216002" cy="874682"/>
          </a:xfrm>
        </p:spPr>
        <p:txBody>
          <a:bodyPr vert="horz" lIns="0" tIns="0" rIns="0" bIns="0" rtlCol="0" anchor="b">
            <a:normAutofit/>
          </a:bodyPr>
          <a:lstStyle/>
          <a:p>
            <a:pPr>
              <a:lnSpc>
                <a:spcPct val="100000"/>
              </a:lnSpc>
            </a:pPr>
            <a:r>
              <a:rPr lang="en-US" sz="4800" dirty="0"/>
              <a:t>Domain Object Model</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b="1" dirty="0">
                <a:solidFill>
                  <a:schemeClr val="tx1"/>
                </a:solidFill>
                <a:ea typeface="+mn-lt"/>
                <a:cs typeface="+mn-lt"/>
              </a:rPr>
              <a:t>D.O.M</a:t>
            </a:r>
            <a:endParaRPr lang="he-IL" b="1">
              <a:solidFill>
                <a:schemeClr val="tx1"/>
              </a:solidFill>
              <a:ea typeface="+mn-lt"/>
              <a:cs typeface="+mn-lt"/>
            </a:endParaRPr>
          </a:p>
          <a:p>
            <a:pPr algn="ctr"/>
            <a:endParaRPr lang="he-IL" dirty="0">
              <a:ea typeface="+mn-lt"/>
              <a:cs typeface="+mn-lt"/>
            </a:endParaRPr>
          </a:p>
          <a:p>
            <a:pPr algn="ctr"/>
            <a:endParaRPr lang="he-IL" dirty="0">
              <a:ea typeface="+mn-lt"/>
              <a:cs typeface="+mn-lt"/>
            </a:endParaRPr>
          </a:p>
          <a:p>
            <a:pPr algn="ctr"/>
            <a:endParaRPr lang="he-IL" dirty="0">
              <a:solidFill>
                <a:schemeClr val="tx1">
                  <a:lumMod val="75000"/>
                </a:schemeClr>
              </a:solidFill>
            </a:endParaRPr>
          </a:p>
        </p:txBody>
      </p:sp>
      <p:pic>
        <p:nvPicPr>
          <p:cNvPr id="1026" name="Picture 2">
            <a:extLst>
              <a:ext uri="{FF2B5EF4-FFF2-40B4-BE49-F238E27FC236}">
                <a16:creationId xmlns:a16="http://schemas.microsoft.com/office/drawing/2014/main" id="{6440CEA4-7761-4461-A83B-993D34B3A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26" y="1283198"/>
            <a:ext cx="6770796" cy="5522493"/>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25EA91E4-7C18-4CBC-ACF0-EB56B7D72EF0}"/>
              </a:ext>
            </a:extLst>
          </p:cNvPr>
          <p:cNvSpPr/>
          <p:nvPr/>
        </p:nvSpPr>
        <p:spPr>
          <a:xfrm>
            <a:off x="794038" y="5071628"/>
            <a:ext cx="1186294" cy="424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FDC88963-0625-4DF3-815F-18D6757DE569}"/>
              </a:ext>
            </a:extLst>
          </p:cNvPr>
          <p:cNvSpPr txBox="1"/>
          <p:nvPr/>
        </p:nvSpPr>
        <p:spPr>
          <a:xfrm>
            <a:off x="7127298" y="1481570"/>
            <a:ext cx="2630631" cy="1200329"/>
          </a:xfrm>
          <a:prstGeom prst="rect">
            <a:avLst/>
          </a:prstGeom>
          <a:solidFill>
            <a:srgbClr val="FF0004">
              <a:alpha val="20000"/>
            </a:srgbClr>
          </a:solidFill>
          <a:ln w="28575">
            <a:solidFill>
              <a:srgbClr val="FF0000"/>
            </a:solidFill>
          </a:ln>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sz="1200" dirty="0" err="1">
                <a:ea typeface="+mn-lt"/>
                <a:cs typeface="+mn-lt"/>
              </a:rPr>
              <a:t>Employee</a:t>
            </a:r>
            <a:r>
              <a:rPr lang="he-IL" sz="1200" dirty="0">
                <a:ea typeface="+mn-lt"/>
                <a:cs typeface="+mn-lt"/>
              </a:rPr>
              <a:t> </a:t>
            </a:r>
            <a:r>
              <a:rPr lang="he-IL" sz="1200" dirty="0" err="1">
                <a:ea typeface="+mn-lt"/>
                <a:cs typeface="+mn-lt"/>
              </a:rPr>
              <a:t>has</a:t>
            </a:r>
            <a:r>
              <a:rPr lang="he-IL" sz="1200" dirty="0">
                <a:ea typeface="+mn-lt"/>
                <a:cs typeface="+mn-lt"/>
              </a:rPr>
              <a:t> </a:t>
            </a:r>
            <a:r>
              <a:rPr lang="he-IL" sz="1200" dirty="0" err="1">
                <a:ea typeface="+mn-lt"/>
                <a:cs typeface="+mn-lt"/>
              </a:rPr>
              <a:t>bank</a:t>
            </a:r>
            <a:r>
              <a:rPr lang="he-IL" sz="1200" dirty="0">
                <a:ea typeface="+mn-lt"/>
                <a:cs typeface="+mn-lt"/>
              </a:rPr>
              <a:t> </a:t>
            </a:r>
            <a:r>
              <a:rPr lang="he-IL" sz="1200" dirty="0" err="1">
                <a:ea typeface="+mn-lt"/>
                <a:cs typeface="+mn-lt"/>
              </a:rPr>
              <a:t>account</a:t>
            </a:r>
            <a:r>
              <a:rPr lang="he-IL" sz="1200" dirty="0">
                <a:ea typeface="+mn-lt"/>
                <a:cs typeface="+mn-lt"/>
              </a:rPr>
              <a:t> </a:t>
            </a:r>
            <a:r>
              <a:rPr lang="he-IL" sz="1200" dirty="0" err="1">
                <a:ea typeface="+mn-lt"/>
                <a:cs typeface="+mn-lt"/>
              </a:rPr>
              <a:t>details</a:t>
            </a:r>
            <a:r>
              <a:rPr lang="he-IL" sz="1200" dirty="0">
                <a:ea typeface="+mn-lt"/>
                <a:cs typeface="+mn-lt"/>
              </a:rPr>
              <a:t> </a:t>
            </a:r>
            <a:r>
              <a:rPr lang="he-IL" sz="1200" dirty="0" err="1">
                <a:ea typeface="+mn-lt"/>
                <a:cs typeface="+mn-lt"/>
              </a:rPr>
              <a:t>because</a:t>
            </a:r>
            <a:r>
              <a:rPr lang="he-IL" sz="1200" dirty="0">
                <a:ea typeface="+mn-lt"/>
                <a:cs typeface="+mn-lt"/>
              </a:rPr>
              <a:t> </a:t>
            </a:r>
            <a:r>
              <a:rPr lang="he-IL" sz="1200" dirty="0" err="1">
                <a:ea typeface="+mn-lt"/>
                <a:cs typeface="+mn-lt"/>
              </a:rPr>
              <a:t>we</a:t>
            </a:r>
            <a:r>
              <a:rPr lang="he-IL" sz="1200" dirty="0">
                <a:ea typeface="+mn-lt"/>
                <a:cs typeface="+mn-lt"/>
              </a:rPr>
              <a:t> </a:t>
            </a:r>
            <a:r>
              <a:rPr lang="he-IL" sz="1200" dirty="0" err="1">
                <a:ea typeface="+mn-lt"/>
                <a:cs typeface="+mn-lt"/>
              </a:rPr>
              <a:t>want</a:t>
            </a:r>
            <a:r>
              <a:rPr lang="he-IL" sz="1200" dirty="0">
                <a:ea typeface="+mn-lt"/>
                <a:cs typeface="+mn-lt"/>
              </a:rPr>
              <a:t> </a:t>
            </a:r>
            <a:r>
              <a:rPr lang="he-IL" sz="1200" dirty="0" err="1">
                <a:ea typeface="+mn-lt"/>
                <a:cs typeface="+mn-lt"/>
              </a:rPr>
              <a:t>the</a:t>
            </a:r>
            <a:r>
              <a:rPr lang="he-IL" sz="1200" dirty="0">
                <a:ea typeface="+mn-lt"/>
                <a:cs typeface="+mn-lt"/>
              </a:rPr>
              <a:t> </a:t>
            </a:r>
            <a:r>
              <a:rPr lang="he-IL" sz="1200" dirty="0" err="1">
                <a:ea typeface="+mn-lt"/>
                <a:cs typeface="+mn-lt"/>
              </a:rPr>
              <a:t>bank</a:t>
            </a:r>
            <a:r>
              <a:rPr lang="he-IL" sz="1200" dirty="0">
                <a:ea typeface="+mn-lt"/>
                <a:cs typeface="+mn-lt"/>
              </a:rPr>
              <a:t> </a:t>
            </a:r>
            <a:r>
              <a:rPr lang="he-IL" sz="1200" dirty="0" err="1">
                <a:ea typeface="+mn-lt"/>
                <a:cs typeface="+mn-lt"/>
              </a:rPr>
              <a:t>to</a:t>
            </a:r>
            <a:r>
              <a:rPr lang="he-IL" sz="1200" dirty="0">
                <a:ea typeface="+mn-lt"/>
                <a:cs typeface="+mn-lt"/>
              </a:rPr>
              <a:t> </a:t>
            </a:r>
            <a:r>
              <a:rPr lang="he-IL" sz="1200" dirty="0" err="1">
                <a:ea typeface="+mn-lt"/>
                <a:cs typeface="+mn-lt"/>
              </a:rPr>
              <a:t>transfer</a:t>
            </a:r>
            <a:r>
              <a:rPr lang="he-IL" sz="1200" dirty="0">
                <a:ea typeface="+mn-lt"/>
                <a:cs typeface="+mn-lt"/>
              </a:rPr>
              <a:t> </a:t>
            </a:r>
            <a:r>
              <a:rPr lang="he-IL" sz="1200" dirty="0" err="1">
                <a:ea typeface="+mn-lt"/>
                <a:cs typeface="+mn-lt"/>
              </a:rPr>
              <a:t>his</a:t>
            </a:r>
            <a:r>
              <a:rPr lang="he-IL" sz="1200" dirty="0">
                <a:ea typeface="+mn-lt"/>
                <a:cs typeface="+mn-lt"/>
              </a:rPr>
              <a:t> </a:t>
            </a:r>
            <a:r>
              <a:rPr lang="he-IL" sz="1200" dirty="0" err="1">
                <a:ea typeface="+mn-lt"/>
                <a:cs typeface="+mn-lt"/>
              </a:rPr>
              <a:t>salary</a:t>
            </a:r>
            <a:r>
              <a:rPr lang="he-IL" sz="1200" dirty="0">
                <a:ea typeface="+mn-lt"/>
                <a:cs typeface="+mn-lt"/>
              </a:rPr>
              <a:t> </a:t>
            </a:r>
            <a:r>
              <a:rPr lang="he-IL" sz="1200" dirty="0" err="1">
                <a:ea typeface="+mn-lt"/>
                <a:cs typeface="+mn-lt"/>
              </a:rPr>
              <a:t>automatically</a:t>
            </a:r>
            <a:r>
              <a:rPr lang="he-IL" sz="1200" dirty="0">
                <a:ea typeface="+mn-lt"/>
                <a:cs typeface="+mn-lt"/>
              </a:rPr>
              <a:t>, </a:t>
            </a:r>
            <a:r>
              <a:rPr lang="he-IL" sz="1200" dirty="0" err="1">
                <a:ea typeface="+mn-lt"/>
                <a:cs typeface="+mn-lt"/>
              </a:rPr>
              <a:t>while</a:t>
            </a:r>
            <a:r>
              <a:rPr lang="he-IL" sz="1200" dirty="0">
                <a:ea typeface="+mn-lt"/>
                <a:cs typeface="+mn-lt"/>
              </a:rPr>
              <a:t> </a:t>
            </a:r>
            <a:r>
              <a:rPr lang="he-IL" sz="1200" dirty="0" err="1">
                <a:ea typeface="+mn-lt"/>
                <a:cs typeface="+mn-lt"/>
              </a:rPr>
              <a:t>the</a:t>
            </a:r>
            <a:r>
              <a:rPr lang="he-IL" sz="1200" dirty="0">
                <a:ea typeface="+mn-lt"/>
                <a:cs typeface="+mn-lt"/>
              </a:rPr>
              <a:t> </a:t>
            </a:r>
            <a:r>
              <a:rPr lang="he-IL" sz="1200" dirty="0" err="1">
                <a:ea typeface="+mn-lt"/>
                <a:cs typeface="+mn-lt"/>
              </a:rPr>
              <a:t>employee’s</a:t>
            </a:r>
            <a:r>
              <a:rPr lang="he-IL" sz="1200" dirty="0">
                <a:ea typeface="+mn-lt"/>
                <a:cs typeface="+mn-lt"/>
              </a:rPr>
              <a:t> </a:t>
            </a:r>
            <a:r>
              <a:rPr lang="he-IL" sz="1200" dirty="0" err="1">
                <a:ea typeface="+mn-lt"/>
                <a:cs typeface="+mn-lt"/>
              </a:rPr>
              <a:t>bank</a:t>
            </a:r>
            <a:r>
              <a:rPr lang="he-IL" sz="1200" dirty="0">
                <a:ea typeface="+mn-lt"/>
                <a:cs typeface="+mn-lt"/>
              </a:rPr>
              <a:t> </a:t>
            </a:r>
            <a:r>
              <a:rPr lang="he-IL" sz="1200" dirty="0" err="1">
                <a:ea typeface="+mn-lt"/>
                <a:cs typeface="+mn-lt"/>
              </a:rPr>
              <a:t>account</a:t>
            </a:r>
            <a:r>
              <a:rPr lang="he-IL" sz="1200" dirty="0">
                <a:ea typeface="+mn-lt"/>
                <a:cs typeface="+mn-lt"/>
              </a:rPr>
              <a:t> </a:t>
            </a:r>
            <a:r>
              <a:rPr lang="he-IL" sz="1200" dirty="0" err="1">
                <a:ea typeface="+mn-lt"/>
                <a:cs typeface="+mn-lt"/>
              </a:rPr>
              <a:t>is</a:t>
            </a:r>
            <a:r>
              <a:rPr lang="he-IL" sz="1200" dirty="0">
                <a:ea typeface="+mn-lt"/>
                <a:cs typeface="+mn-lt"/>
              </a:rPr>
              <a:t> </a:t>
            </a:r>
            <a:r>
              <a:rPr lang="he-IL" sz="1200" dirty="0" err="1">
                <a:ea typeface="+mn-lt"/>
                <a:cs typeface="+mn-lt"/>
              </a:rPr>
              <a:t>not</a:t>
            </a:r>
            <a:r>
              <a:rPr lang="he-IL" sz="1200" dirty="0">
                <a:ea typeface="+mn-lt"/>
                <a:cs typeface="+mn-lt"/>
              </a:rPr>
              <a:t> </a:t>
            </a:r>
            <a:r>
              <a:rPr lang="he-IL" sz="1200" dirty="0" err="1">
                <a:ea typeface="+mn-lt"/>
                <a:cs typeface="+mn-lt"/>
              </a:rPr>
              <a:t>necessarily</a:t>
            </a:r>
            <a:r>
              <a:rPr lang="he-IL" sz="1200" dirty="0">
                <a:ea typeface="+mn-lt"/>
                <a:cs typeface="+mn-lt"/>
              </a:rPr>
              <a:t> </a:t>
            </a:r>
            <a:r>
              <a:rPr lang="he-IL" sz="1200" dirty="0" err="1">
                <a:ea typeface="+mn-lt"/>
                <a:cs typeface="+mn-lt"/>
              </a:rPr>
              <a:t>in</a:t>
            </a:r>
            <a:r>
              <a:rPr lang="he-IL" sz="1200" dirty="0">
                <a:ea typeface="+mn-lt"/>
                <a:cs typeface="+mn-lt"/>
              </a:rPr>
              <a:t> </a:t>
            </a:r>
            <a:r>
              <a:rPr lang="he-IL" sz="1200" dirty="0" err="1">
                <a:ea typeface="+mn-lt"/>
                <a:cs typeface="+mn-lt"/>
              </a:rPr>
              <a:t>our</a:t>
            </a:r>
            <a:r>
              <a:rPr lang="he-IL" sz="1200" dirty="0">
                <a:ea typeface="+mn-lt"/>
                <a:cs typeface="+mn-lt"/>
              </a:rPr>
              <a:t> </a:t>
            </a:r>
            <a:r>
              <a:rPr lang="he-IL" sz="1200" dirty="0" err="1">
                <a:ea typeface="+mn-lt"/>
                <a:cs typeface="+mn-lt"/>
              </a:rPr>
              <a:t>bank</a:t>
            </a:r>
            <a:r>
              <a:rPr lang="he-IL" sz="1200" dirty="0">
                <a:ea typeface="+mn-lt"/>
                <a:cs typeface="+mn-lt"/>
              </a:rPr>
              <a:t>.</a:t>
            </a:r>
            <a:endParaRPr lang="he-IL" sz="1200"/>
          </a:p>
        </p:txBody>
      </p:sp>
      <p:sp>
        <p:nvSpPr>
          <p:cNvPr id="7" name="תיבת טקסט 6">
            <a:extLst>
              <a:ext uri="{FF2B5EF4-FFF2-40B4-BE49-F238E27FC236}">
                <a16:creationId xmlns:a16="http://schemas.microsoft.com/office/drawing/2014/main" id="{131603F8-5CC4-428E-AC0A-DCF5CFA19B3B}"/>
              </a:ext>
            </a:extLst>
          </p:cNvPr>
          <p:cNvSpPr txBox="1"/>
          <p:nvPr/>
        </p:nvSpPr>
        <p:spPr>
          <a:xfrm>
            <a:off x="7980218" y="1009650"/>
            <a:ext cx="942109" cy="36933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b="1" u="sng" dirty="0" err="1"/>
              <a:t>Notes</a:t>
            </a:r>
            <a:r>
              <a:rPr lang="he-IL" b="1" u="sng" dirty="0"/>
              <a:t>:</a:t>
            </a:r>
          </a:p>
        </p:txBody>
      </p:sp>
      <p:sp>
        <p:nvSpPr>
          <p:cNvPr id="13" name="תיבת טקסט 12">
            <a:extLst>
              <a:ext uri="{FF2B5EF4-FFF2-40B4-BE49-F238E27FC236}">
                <a16:creationId xmlns:a16="http://schemas.microsoft.com/office/drawing/2014/main" id="{56DEE19D-A07F-4D48-A5E1-63826FFC074C}"/>
              </a:ext>
            </a:extLst>
          </p:cNvPr>
          <p:cNvSpPr txBox="1"/>
          <p:nvPr/>
        </p:nvSpPr>
        <p:spPr>
          <a:xfrm>
            <a:off x="7118004" y="2894902"/>
            <a:ext cx="2639923" cy="1231106"/>
          </a:xfrm>
          <a:prstGeom prst="rect">
            <a:avLst/>
          </a:prstGeom>
          <a:solidFill>
            <a:srgbClr val="FFF200">
              <a:alpha val="20000"/>
            </a:srgbClr>
          </a:solidFill>
          <a:ln w="28575">
            <a:solidFill>
              <a:srgbClr val="FFFF00"/>
            </a:solidFill>
          </a:ln>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sz="1200" dirty="0" err="1">
                <a:ea typeface="+mn-lt"/>
                <a:cs typeface="+mn-lt"/>
              </a:rPr>
              <a:t>Loans</a:t>
            </a:r>
            <a:r>
              <a:rPr lang="he-IL" sz="1200" dirty="0">
                <a:ea typeface="+mn-lt"/>
                <a:cs typeface="+mn-lt"/>
              </a:rPr>
              <a:t> </a:t>
            </a:r>
            <a:r>
              <a:rPr lang="he-IL" sz="1200" dirty="0" err="1">
                <a:ea typeface="+mn-lt"/>
                <a:cs typeface="+mn-lt"/>
              </a:rPr>
              <a:t>are</a:t>
            </a:r>
            <a:r>
              <a:rPr lang="he-IL" sz="1200" dirty="0">
                <a:ea typeface="+mn-lt"/>
                <a:cs typeface="+mn-lt"/>
              </a:rPr>
              <a:t> a </a:t>
            </a:r>
            <a:r>
              <a:rPr lang="he-IL" sz="1200" dirty="0" err="1">
                <a:ea typeface="+mn-lt"/>
                <a:cs typeface="+mn-lt"/>
              </a:rPr>
              <a:t>private</a:t>
            </a:r>
            <a:r>
              <a:rPr lang="he-IL" sz="1200" dirty="0">
                <a:ea typeface="+mn-lt"/>
                <a:cs typeface="+mn-lt"/>
              </a:rPr>
              <a:t> </a:t>
            </a:r>
            <a:r>
              <a:rPr lang="he-IL" sz="1200" dirty="0" err="1">
                <a:ea typeface="+mn-lt"/>
                <a:cs typeface="+mn-lt"/>
              </a:rPr>
              <a:t>case</a:t>
            </a:r>
            <a:r>
              <a:rPr lang="he-IL" sz="1200" dirty="0">
                <a:ea typeface="+mn-lt"/>
                <a:cs typeface="+mn-lt"/>
              </a:rPr>
              <a:t> </a:t>
            </a:r>
            <a:r>
              <a:rPr lang="he-IL" sz="1200" dirty="0" err="1">
                <a:ea typeface="+mn-lt"/>
                <a:cs typeface="+mn-lt"/>
              </a:rPr>
              <a:t>of</a:t>
            </a:r>
            <a:r>
              <a:rPr lang="he-IL" sz="1200" dirty="0">
                <a:ea typeface="+mn-lt"/>
                <a:cs typeface="+mn-lt"/>
              </a:rPr>
              <a:t> </a:t>
            </a:r>
            <a:r>
              <a:rPr lang="he-IL" sz="1200" dirty="0" err="1">
                <a:ea typeface="+mn-lt"/>
                <a:cs typeface="+mn-lt"/>
              </a:rPr>
              <a:t>the</a:t>
            </a:r>
            <a:r>
              <a:rPr lang="he-IL" sz="1200" dirty="0">
                <a:ea typeface="+mn-lt"/>
                <a:cs typeface="+mn-lt"/>
              </a:rPr>
              <a:t> </a:t>
            </a:r>
            <a:r>
              <a:rPr lang="he-IL" sz="1200" dirty="0" err="1">
                <a:ea typeface="+mn-lt"/>
                <a:cs typeface="+mn-lt"/>
              </a:rPr>
              <a:t>transfer</a:t>
            </a:r>
            <a:r>
              <a:rPr lang="he-IL" sz="1200" dirty="0">
                <a:ea typeface="+mn-lt"/>
                <a:cs typeface="+mn-lt"/>
              </a:rPr>
              <a:t> </a:t>
            </a:r>
            <a:r>
              <a:rPr lang="he-IL" sz="1200" dirty="0" err="1">
                <a:ea typeface="+mn-lt"/>
                <a:cs typeface="+mn-lt"/>
              </a:rPr>
              <a:t>entity</a:t>
            </a:r>
            <a:r>
              <a:rPr lang="he-IL" sz="1200" dirty="0">
                <a:ea typeface="+mn-lt"/>
                <a:cs typeface="+mn-lt"/>
              </a:rPr>
              <a:t>, </a:t>
            </a:r>
            <a:r>
              <a:rPr lang="he-IL" sz="1200" dirty="0" err="1">
                <a:ea typeface="+mn-lt"/>
                <a:cs typeface="+mn-lt"/>
              </a:rPr>
              <a:t>implemented</a:t>
            </a:r>
            <a:r>
              <a:rPr lang="he-IL" sz="1200" dirty="0">
                <a:ea typeface="+mn-lt"/>
                <a:cs typeface="+mn-lt"/>
              </a:rPr>
              <a:t> </a:t>
            </a:r>
            <a:r>
              <a:rPr lang="he-IL" sz="1200" dirty="0" err="1">
                <a:ea typeface="+mn-lt"/>
                <a:cs typeface="+mn-lt"/>
              </a:rPr>
              <a:t>via</a:t>
            </a:r>
            <a:r>
              <a:rPr lang="he-IL" sz="1200" dirty="0">
                <a:ea typeface="+mn-lt"/>
                <a:cs typeface="+mn-lt"/>
              </a:rPr>
              <a:t> </a:t>
            </a:r>
            <a:r>
              <a:rPr lang="he-IL" sz="1200" dirty="0" err="1">
                <a:ea typeface="+mn-lt"/>
                <a:cs typeface="+mn-lt"/>
              </a:rPr>
              <a:t>timed</a:t>
            </a:r>
            <a:r>
              <a:rPr lang="he-IL" sz="1200" dirty="0">
                <a:ea typeface="+mn-lt"/>
                <a:cs typeface="+mn-lt"/>
              </a:rPr>
              <a:t> </a:t>
            </a:r>
            <a:r>
              <a:rPr lang="he-IL" sz="1200" dirty="0" err="1">
                <a:ea typeface="+mn-lt"/>
                <a:cs typeface="+mn-lt"/>
              </a:rPr>
              <a:t>transfers</a:t>
            </a:r>
            <a:r>
              <a:rPr lang="he-IL" sz="1200" dirty="0">
                <a:ea typeface="+mn-lt"/>
                <a:cs typeface="+mn-lt"/>
              </a:rPr>
              <a:t> </a:t>
            </a:r>
            <a:r>
              <a:rPr lang="he-IL" sz="1200" dirty="0" err="1">
                <a:ea typeface="+mn-lt"/>
                <a:cs typeface="+mn-lt"/>
              </a:rPr>
              <a:t>and</a:t>
            </a:r>
            <a:r>
              <a:rPr lang="he-IL" sz="1200" dirty="0">
                <a:ea typeface="+mn-lt"/>
                <a:cs typeface="+mn-lt"/>
              </a:rPr>
              <a:t> </a:t>
            </a:r>
            <a:r>
              <a:rPr lang="he-IL" sz="1200" dirty="0" err="1">
                <a:ea typeface="+mn-lt"/>
                <a:cs typeface="+mn-lt"/>
              </a:rPr>
              <a:t>recorded</a:t>
            </a:r>
            <a:r>
              <a:rPr lang="he-IL" sz="1200" dirty="0">
                <a:ea typeface="+mn-lt"/>
                <a:cs typeface="+mn-lt"/>
              </a:rPr>
              <a:t> </a:t>
            </a:r>
            <a:r>
              <a:rPr lang="he-IL" sz="1200" dirty="0" err="1">
                <a:ea typeface="+mn-lt"/>
                <a:cs typeface="+mn-lt"/>
              </a:rPr>
              <a:t>in</a:t>
            </a:r>
            <a:r>
              <a:rPr lang="he-IL" sz="1200" dirty="0">
                <a:ea typeface="+mn-lt"/>
                <a:cs typeface="+mn-lt"/>
              </a:rPr>
              <a:t> </a:t>
            </a:r>
            <a:r>
              <a:rPr lang="he-IL" sz="1200" dirty="0" err="1">
                <a:ea typeface="+mn-lt"/>
                <a:cs typeface="+mn-lt"/>
              </a:rPr>
              <a:t>the</a:t>
            </a:r>
            <a:r>
              <a:rPr lang="he-IL" sz="1200" dirty="0">
                <a:ea typeface="+mn-lt"/>
                <a:cs typeface="+mn-lt"/>
              </a:rPr>
              <a:t> </a:t>
            </a:r>
            <a:r>
              <a:rPr lang="he-IL" sz="1200" dirty="0" err="1">
                <a:ea typeface="+mn-lt"/>
                <a:cs typeface="+mn-lt"/>
              </a:rPr>
              <a:t>comment</a:t>
            </a:r>
            <a:r>
              <a:rPr lang="he-IL" sz="1200" dirty="0">
                <a:ea typeface="+mn-lt"/>
                <a:cs typeface="+mn-lt"/>
              </a:rPr>
              <a:t> </a:t>
            </a:r>
            <a:r>
              <a:rPr lang="he-IL" sz="1200" dirty="0" err="1">
                <a:ea typeface="+mn-lt"/>
                <a:cs typeface="+mn-lt"/>
              </a:rPr>
              <a:t>that</a:t>
            </a:r>
            <a:r>
              <a:rPr lang="he-IL" sz="1200" dirty="0">
                <a:ea typeface="+mn-lt"/>
                <a:cs typeface="+mn-lt"/>
              </a:rPr>
              <a:t> </a:t>
            </a:r>
            <a:r>
              <a:rPr lang="he-IL" sz="1200" dirty="0" err="1">
                <a:ea typeface="+mn-lt"/>
                <a:cs typeface="+mn-lt"/>
              </a:rPr>
              <a:t>it</a:t>
            </a:r>
            <a:r>
              <a:rPr lang="he-IL" sz="1200" dirty="0">
                <a:ea typeface="+mn-lt"/>
                <a:cs typeface="+mn-lt"/>
              </a:rPr>
              <a:t> </a:t>
            </a:r>
            <a:r>
              <a:rPr lang="he-IL" sz="1200" dirty="0" err="1">
                <a:ea typeface="+mn-lt"/>
                <a:cs typeface="+mn-lt"/>
              </a:rPr>
              <a:t>is</a:t>
            </a:r>
            <a:r>
              <a:rPr lang="he-IL" sz="1200" dirty="0">
                <a:ea typeface="+mn-lt"/>
                <a:cs typeface="+mn-lt"/>
              </a:rPr>
              <a:t> a </a:t>
            </a:r>
            <a:r>
              <a:rPr lang="he-IL" sz="1200" dirty="0" err="1">
                <a:ea typeface="+mn-lt"/>
                <a:cs typeface="+mn-lt"/>
              </a:rPr>
              <a:t>loan</a:t>
            </a:r>
            <a:r>
              <a:rPr lang="he-IL" sz="1200" dirty="0">
                <a:ea typeface="+mn-lt"/>
                <a:cs typeface="+mn-lt"/>
              </a:rPr>
              <a:t>( </a:t>
            </a:r>
            <a:r>
              <a:rPr lang="he-IL" sz="1200" dirty="0" err="1">
                <a:ea typeface="+mn-lt"/>
                <a:cs typeface="+mn-lt"/>
              </a:rPr>
              <a:t>which</a:t>
            </a:r>
            <a:r>
              <a:rPr lang="he-IL" sz="1200" dirty="0">
                <a:ea typeface="+mn-lt"/>
                <a:cs typeface="+mn-lt"/>
              </a:rPr>
              <a:t> </a:t>
            </a:r>
            <a:r>
              <a:rPr lang="he-IL" sz="1200" dirty="0" err="1">
                <a:ea typeface="+mn-lt"/>
                <a:cs typeface="+mn-lt"/>
              </a:rPr>
              <a:t>part</a:t>
            </a:r>
            <a:r>
              <a:rPr lang="he-IL" sz="1200" dirty="0">
                <a:ea typeface="+mn-lt"/>
                <a:cs typeface="+mn-lt"/>
              </a:rPr>
              <a:t> </a:t>
            </a:r>
            <a:r>
              <a:rPr lang="he-IL" sz="1200" dirty="0" err="1">
                <a:ea typeface="+mn-lt"/>
                <a:cs typeface="+mn-lt"/>
              </a:rPr>
              <a:t>is</a:t>
            </a:r>
            <a:r>
              <a:rPr lang="he-IL" sz="1200" dirty="0">
                <a:ea typeface="+mn-lt"/>
                <a:cs typeface="+mn-lt"/>
              </a:rPr>
              <a:t> </a:t>
            </a:r>
            <a:r>
              <a:rPr lang="he-IL" sz="1200" dirty="0" err="1">
                <a:ea typeface="+mn-lt"/>
                <a:cs typeface="+mn-lt"/>
              </a:rPr>
              <a:t>paid</a:t>
            </a:r>
            <a:r>
              <a:rPr lang="he-IL" sz="1200" dirty="0">
                <a:ea typeface="+mn-lt"/>
                <a:cs typeface="+mn-lt"/>
              </a:rPr>
              <a:t> </a:t>
            </a:r>
            <a:r>
              <a:rPr lang="he-IL" sz="1200" dirty="0" err="1">
                <a:ea typeface="+mn-lt"/>
                <a:cs typeface="+mn-lt"/>
              </a:rPr>
              <a:t>of</a:t>
            </a:r>
            <a:r>
              <a:rPr lang="he-IL" sz="1200" dirty="0">
                <a:ea typeface="+mn-lt"/>
                <a:cs typeface="+mn-lt"/>
              </a:rPr>
              <a:t> </a:t>
            </a:r>
            <a:r>
              <a:rPr lang="he-IL" sz="1200" dirty="0" err="1">
                <a:ea typeface="+mn-lt"/>
                <a:cs typeface="+mn-lt"/>
              </a:rPr>
              <a:t>the</a:t>
            </a:r>
            <a:r>
              <a:rPr lang="he-IL" sz="1200" dirty="0">
                <a:ea typeface="+mn-lt"/>
                <a:cs typeface="+mn-lt"/>
              </a:rPr>
              <a:t> </a:t>
            </a:r>
            <a:r>
              <a:rPr lang="he-IL" sz="1200" dirty="0" err="1">
                <a:ea typeface="+mn-lt"/>
                <a:cs typeface="+mn-lt"/>
              </a:rPr>
              <a:t>loan</a:t>
            </a:r>
            <a:r>
              <a:rPr lang="he-IL" sz="1200" dirty="0">
                <a:ea typeface="+mn-lt"/>
                <a:cs typeface="+mn-lt"/>
              </a:rPr>
              <a:t>).</a:t>
            </a:r>
            <a:endParaRPr lang="he-IL" sz="1200"/>
          </a:p>
          <a:p>
            <a:endParaRPr lang="he-IL" sz="1400" dirty="0"/>
          </a:p>
        </p:txBody>
      </p:sp>
      <p:sp>
        <p:nvSpPr>
          <p:cNvPr id="8" name="מלבן 7">
            <a:extLst>
              <a:ext uri="{FF2B5EF4-FFF2-40B4-BE49-F238E27FC236}">
                <a16:creationId xmlns:a16="http://schemas.microsoft.com/office/drawing/2014/main" id="{86ED3BEB-2C42-4FE2-A12D-E46FCDC106DB}"/>
              </a:ext>
            </a:extLst>
          </p:cNvPr>
          <p:cNvSpPr/>
          <p:nvPr/>
        </p:nvSpPr>
        <p:spPr>
          <a:xfrm>
            <a:off x="415151" y="5693395"/>
            <a:ext cx="1198755" cy="910682"/>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E4AF4D39-AB00-4445-9A4B-BFF1D71E3DE7}"/>
              </a:ext>
            </a:extLst>
          </p:cNvPr>
          <p:cNvSpPr txBox="1"/>
          <p:nvPr/>
        </p:nvSpPr>
        <p:spPr>
          <a:xfrm>
            <a:off x="7118002" y="4325975"/>
            <a:ext cx="2639923" cy="2339102"/>
          </a:xfrm>
          <a:prstGeom prst="rect">
            <a:avLst/>
          </a:prstGeom>
          <a:solidFill>
            <a:srgbClr val="00FF62">
              <a:alpha val="20000"/>
            </a:srgbClr>
          </a:solidFill>
          <a:ln w="28575">
            <a:solidFill>
              <a:srgbClr val="00FF62"/>
            </a:solidFill>
          </a:ln>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sz="1100" err="1">
                <a:ea typeface="+mn-lt"/>
                <a:cs typeface="+mn-lt"/>
              </a:rPr>
              <a:t>Customer</a:t>
            </a:r>
            <a:r>
              <a:rPr lang="he-IL" sz="1100" dirty="0">
                <a:ea typeface="+mn-lt"/>
                <a:cs typeface="+mn-lt"/>
              </a:rPr>
              <a:t> </a:t>
            </a:r>
            <a:r>
              <a:rPr lang="he-IL" sz="1100" err="1">
                <a:ea typeface="+mn-lt"/>
                <a:cs typeface="+mn-lt"/>
              </a:rPr>
              <a:t>logs</a:t>
            </a:r>
            <a:r>
              <a:rPr lang="he-IL" sz="1100" dirty="0">
                <a:ea typeface="+mn-lt"/>
                <a:cs typeface="+mn-lt"/>
              </a:rPr>
              <a:t> </a:t>
            </a:r>
            <a:r>
              <a:rPr lang="he-IL" sz="1100" err="1">
                <a:ea typeface="+mn-lt"/>
                <a:cs typeface="+mn-lt"/>
              </a:rPr>
              <a:t>in</a:t>
            </a:r>
            <a:r>
              <a:rPr lang="he-IL" sz="1100" dirty="0">
                <a:ea typeface="+mn-lt"/>
                <a:cs typeface="+mn-lt"/>
              </a:rPr>
              <a:t> </a:t>
            </a:r>
            <a:r>
              <a:rPr lang="he-IL" sz="1100" err="1">
                <a:ea typeface="+mn-lt"/>
                <a:cs typeface="+mn-lt"/>
              </a:rPr>
              <a:t>to</a:t>
            </a:r>
            <a:r>
              <a:rPr lang="he-IL" sz="1100" dirty="0">
                <a:ea typeface="+mn-lt"/>
                <a:cs typeface="+mn-lt"/>
              </a:rPr>
              <a:t> </a:t>
            </a:r>
            <a:r>
              <a:rPr lang="he-IL" sz="1100" err="1">
                <a:ea typeface="+mn-lt"/>
                <a:cs typeface="+mn-lt"/>
              </a:rPr>
              <a:t>the</a:t>
            </a:r>
            <a:r>
              <a:rPr lang="he-IL" sz="1100" dirty="0">
                <a:ea typeface="+mn-lt"/>
                <a:cs typeface="+mn-lt"/>
              </a:rPr>
              <a:t> </a:t>
            </a:r>
            <a:r>
              <a:rPr lang="he-IL" sz="1100" err="1">
                <a:ea typeface="+mn-lt"/>
                <a:cs typeface="+mn-lt"/>
              </a:rPr>
              <a:t>system</a:t>
            </a:r>
            <a:r>
              <a:rPr lang="he-IL" sz="1100" dirty="0">
                <a:ea typeface="+mn-lt"/>
                <a:cs typeface="+mn-lt"/>
              </a:rPr>
              <a:t> </a:t>
            </a:r>
            <a:r>
              <a:rPr lang="he-IL" sz="1100" err="1">
                <a:ea typeface="+mn-lt"/>
                <a:cs typeface="+mn-lt"/>
              </a:rPr>
              <a:t>with</a:t>
            </a:r>
            <a:r>
              <a:rPr lang="he-IL" sz="1100" dirty="0">
                <a:ea typeface="+mn-lt"/>
                <a:cs typeface="+mn-lt"/>
              </a:rPr>
              <a:t> </a:t>
            </a:r>
            <a:r>
              <a:rPr lang="he-IL" sz="1100" err="1">
                <a:ea typeface="+mn-lt"/>
                <a:cs typeface="+mn-lt"/>
              </a:rPr>
              <a:t>his</a:t>
            </a:r>
            <a:r>
              <a:rPr lang="he-IL" sz="1100" dirty="0">
                <a:ea typeface="+mn-lt"/>
                <a:cs typeface="+mn-lt"/>
              </a:rPr>
              <a:t> </a:t>
            </a:r>
            <a:r>
              <a:rPr lang="he-IL" sz="1100" err="1">
                <a:ea typeface="+mn-lt"/>
                <a:cs typeface="+mn-lt"/>
              </a:rPr>
              <a:t>personal</a:t>
            </a:r>
            <a:r>
              <a:rPr lang="he-IL" sz="1100" dirty="0">
                <a:ea typeface="+mn-lt"/>
                <a:cs typeface="+mn-lt"/>
              </a:rPr>
              <a:t> ID, </a:t>
            </a:r>
            <a:r>
              <a:rPr lang="he-IL" sz="1100" err="1">
                <a:ea typeface="+mn-lt"/>
                <a:cs typeface="+mn-lt"/>
              </a:rPr>
              <a:t>while</a:t>
            </a:r>
            <a:r>
              <a:rPr lang="he-IL" sz="1100" dirty="0">
                <a:ea typeface="+mn-lt"/>
                <a:cs typeface="+mn-lt"/>
              </a:rPr>
              <a:t> </a:t>
            </a:r>
            <a:r>
              <a:rPr lang="he-IL" sz="1100" err="1">
                <a:ea typeface="+mn-lt"/>
                <a:cs typeface="+mn-lt"/>
              </a:rPr>
              <a:t>employees</a:t>
            </a:r>
            <a:r>
              <a:rPr lang="he-IL" sz="1100" dirty="0">
                <a:ea typeface="+mn-lt"/>
                <a:cs typeface="+mn-lt"/>
              </a:rPr>
              <a:t> </a:t>
            </a:r>
            <a:r>
              <a:rPr lang="he-IL" sz="1100" err="1">
                <a:ea typeface="+mn-lt"/>
                <a:cs typeface="+mn-lt"/>
              </a:rPr>
              <a:t>login</a:t>
            </a:r>
            <a:r>
              <a:rPr lang="he-IL" sz="1100" dirty="0">
                <a:ea typeface="+mn-lt"/>
                <a:cs typeface="+mn-lt"/>
              </a:rPr>
              <a:t> </a:t>
            </a:r>
            <a:r>
              <a:rPr lang="he-IL" sz="1100" err="1">
                <a:ea typeface="+mn-lt"/>
                <a:cs typeface="+mn-lt"/>
              </a:rPr>
              <a:t>to</a:t>
            </a:r>
            <a:r>
              <a:rPr lang="he-IL" sz="1100" dirty="0">
                <a:ea typeface="+mn-lt"/>
                <a:cs typeface="+mn-lt"/>
              </a:rPr>
              <a:t> </a:t>
            </a:r>
            <a:r>
              <a:rPr lang="he-IL" sz="1100" err="1">
                <a:ea typeface="+mn-lt"/>
                <a:cs typeface="+mn-lt"/>
              </a:rPr>
              <a:t>the</a:t>
            </a:r>
            <a:r>
              <a:rPr lang="he-IL" sz="1100" dirty="0">
                <a:ea typeface="+mn-lt"/>
                <a:cs typeface="+mn-lt"/>
              </a:rPr>
              <a:t> </a:t>
            </a:r>
            <a:r>
              <a:rPr lang="he-IL" sz="1100" err="1">
                <a:ea typeface="+mn-lt"/>
                <a:cs typeface="+mn-lt"/>
              </a:rPr>
              <a:t>system</a:t>
            </a:r>
            <a:r>
              <a:rPr lang="he-IL" sz="1100" dirty="0">
                <a:ea typeface="+mn-lt"/>
                <a:cs typeface="+mn-lt"/>
              </a:rPr>
              <a:t> </a:t>
            </a:r>
            <a:r>
              <a:rPr lang="he-IL" sz="1100" err="1">
                <a:ea typeface="+mn-lt"/>
                <a:cs typeface="+mn-lt"/>
              </a:rPr>
              <a:t>with</a:t>
            </a:r>
            <a:r>
              <a:rPr lang="he-IL" sz="1100" dirty="0">
                <a:ea typeface="+mn-lt"/>
                <a:cs typeface="+mn-lt"/>
              </a:rPr>
              <a:t> </a:t>
            </a:r>
            <a:r>
              <a:rPr lang="he-IL" sz="1100" err="1">
                <a:ea typeface="+mn-lt"/>
                <a:cs typeface="+mn-lt"/>
              </a:rPr>
              <a:t>their</a:t>
            </a:r>
            <a:r>
              <a:rPr lang="he-IL" sz="1100" dirty="0">
                <a:ea typeface="+mn-lt"/>
                <a:cs typeface="+mn-lt"/>
              </a:rPr>
              <a:t> </a:t>
            </a:r>
            <a:r>
              <a:rPr lang="he-IL" sz="1100" err="1">
                <a:ea typeface="+mn-lt"/>
                <a:cs typeface="+mn-lt"/>
              </a:rPr>
              <a:t>employee</a:t>
            </a:r>
            <a:r>
              <a:rPr lang="he-IL" sz="1100" dirty="0">
                <a:ea typeface="+mn-lt"/>
                <a:cs typeface="+mn-lt"/>
              </a:rPr>
              <a:t> </a:t>
            </a:r>
            <a:r>
              <a:rPr lang="he-IL" sz="1100" err="1">
                <a:ea typeface="+mn-lt"/>
                <a:cs typeface="+mn-lt"/>
              </a:rPr>
              <a:t>number</a:t>
            </a:r>
            <a:r>
              <a:rPr lang="he-IL" sz="1100" dirty="0">
                <a:ea typeface="+mn-lt"/>
                <a:cs typeface="+mn-lt"/>
              </a:rPr>
              <a:t>.</a:t>
            </a:r>
            <a:br>
              <a:rPr lang="he-IL" sz="1100" dirty="0">
                <a:ea typeface="+mn-lt"/>
                <a:cs typeface="+mn-lt"/>
              </a:rPr>
            </a:br>
            <a:r>
              <a:rPr lang="he-IL" sz="1100" dirty="0">
                <a:ea typeface="+mn-lt"/>
                <a:cs typeface="+mn-lt"/>
              </a:rPr>
              <a:t>A </a:t>
            </a:r>
            <a:r>
              <a:rPr lang="he-IL" sz="1100" err="1">
                <a:ea typeface="+mn-lt"/>
                <a:cs typeface="+mn-lt"/>
              </a:rPr>
              <a:t>customer</a:t>
            </a:r>
            <a:r>
              <a:rPr lang="he-IL" sz="1100" dirty="0">
                <a:ea typeface="+mn-lt"/>
                <a:cs typeface="+mn-lt"/>
              </a:rPr>
              <a:t> </a:t>
            </a:r>
            <a:r>
              <a:rPr lang="he-IL" sz="1100" err="1">
                <a:ea typeface="+mn-lt"/>
                <a:cs typeface="+mn-lt"/>
              </a:rPr>
              <a:t>can</a:t>
            </a:r>
            <a:r>
              <a:rPr lang="he-IL" sz="1100" dirty="0">
                <a:ea typeface="+mn-lt"/>
                <a:cs typeface="+mn-lt"/>
              </a:rPr>
              <a:t> </a:t>
            </a:r>
            <a:r>
              <a:rPr lang="he-IL" sz="1100" err="1">
                <a:ea typeface="+mn-lt"/>
                <a:cs typeface="+mn-lt"/>
              </a:rPr>
              <a:t>have</a:t>
            </a:r>
            <a:r>
              <a:rPr lang="he-IL" sz="1100" dirty="0">
                <a:ea typeface="+mn-lt"/>
                <a:cs typeface="+mn-lt"/>
              </a:rPr>
              <a:t> a </a:t>
            </a:r>
            <a:r>
              <a:rPr lang="he-IL" sz="1100" err="1">
                <a:ea typeface="+mn-lt"/>
                <a:cs typeface="+mn-lt"/>
              </a:rPr>
              <a:t>couple</a:t>
            </a:r>
            <a:r>
              <a:rPr lang="he-IL" sz="1100" dirty="0">
                <a:ea typeface="+mn-lt"/>
                <a:cs typeface="+mn-lt"/>
              </a:rPr>
              <a:t> </a:t>
            </a:r>
            <a:r>
              <a:rPr lang="he-IL" sz="1100" err="1">
                <a:ea typeface="+mn-lt"/>
                <a:cs typeface="+mn-lt"/>
              </a:rPr>
              <a:t>of</a:t>
            </a:r>
            <a:r>
              <a:rPr lang="he-IL" sz="1100" dirty="0">
                <a:ea typeface="+mn-lt"/>
                <a:cs typeface="+mn-lt"/>
              </a:rPr>
              <a:t> </a:t>
            </a:r>
            <a:r>
              <a:rPr lang="he-IL" sz="1100" err="1">
                <a:ea typeface="+mn-lt"/>
                <a:cs typeface="+mn-lt"/>
              </a:rPr>
              <a:t>accounts</a:t>
            </a:r>
            <a:r>
              <a:rPr lang="he-IL" sz="1100" dirty="0">
                <a:ea typeface="+mn-lt"/>
                <a:cs typeface="+mn-lt"/>
              </a:rPr>
              <a:t> </a:t>
            </a:r>
            <a:r>
              <a:rPr lang="he-IL" sz="1100" err="1">
                <a:ea typeface="+mn-lt"/>
                <a:cs typeface="+mn-lt"/>
              </a:rPr>
              <a:t>while</a:t>
            </a:r>
            <a:r>
              <a:rPr lang="he-IL" sz="1100" dirty="0">
                <a:ea typeface="+mn-lt"/>
                <a:cs typeface="+mn-lt"/>
              </a:rPr>
              <a:t> </a:t>
            </a:r>
            <a:r>
              <a:rPr lang="he-IL" sz="1100" err="1">
                <a:ea typeface="+mn-lt"/>
                <a:cs typeface="+mn-lt"/>
              </a:rPr>
              <a:t>an</a:t>
            </a:r>
            <a:r>
              <a:rPr lang="he-IL" sz="1100" dirty="0">
                <a:ea typeface="+mn-lt"/>
                <a:cs typeface="+mn-lt"/>
              </a:rPr>
              <a:t> </a:t>
            </a:r>
            <a:r>
              <a:rPr lang="he-IL" sz="1100" err="1">
                <a:ea typeface="+mn-lt"/>
                <a:cs typeface="+mn-lt"/>
              </a:rPr>
              <a:t>employee</a:t>
            </a:r>
            <a:r>
              <a:rPr lang="he-IL" sz="1100" dirty="0">
                <a:ea typeface="+mn-lt"/>
                <a:cs typeface="+mn-lt"/>
              </a:rPr>
              <a:t> </a:t>
            </a:r>
            <a:r>
              <a:rPr lang="he-IL" sz="1100" err="1">
                <a:ea typeface="+mn-lt"/>
                <a:cs typeface="+mn-lt"/>
              </a:rPr>
              <a:t>can</a:t>
            </a:r>
            <a:r>
              <a:rPr lang="he-IL" sz="1100" dirty="0">
                <a:ea typeface="+mn-lt"/>
                <a:cs typeface="+mn-lt"/>
              </a:rPr>
              <a:t> </a:t>
            </a:r>
            <a:r>
              <a:rPr lang="he-IL" sz="1100" err="1">
                <a:ea typeface="+mn-lt"/>
                <a:cs typeface="+mn-lt"/>
              </a:rPr>
              <a:t>have</a:t>
            </a:r>
            <a:r>
              <a:rPr lang="he-IL" sz="1100" dirty="0">
                <a:ea typeface="+mn-lt"/>
                <a:cs typeface="+mn-lt"/>
              </a:rPr>
              <a:t> </a:t>
            </a:r>
            <a:r>
              <a:rPr lang="he-IL" sz="1100" err="1">
                <a:ea typeface="+mn-lt"/>
                <a:cs typeface="+mn-lt"/>
              </a:rPr>
              <a:t>only</a:t>
            </a:r>
            <a:r>
              <a:rPr lang="he-IL" sz="1100" dirty="0">
                <a:ea typeface="+mn-lt"/>
                <a:cs typeface="+mn-lt"/>
              </a:rPr>
              <a:t> 1 </a:t>
            </a:r>
            <a:r>
              <a:rPr lang="he-IL" sz="1100" err="1">
                <a:ea typeface="+mn-lt"/>
                <a:cs typeface="+mn-lt"/>
              </a:rPr>
              <a:t>employee</a:t>
            </a:r>
            <a:r>
              <a:rPr lang="he-IL" sz="1100" dirty="0">
                <a:ea typeface="+mn-lt"/>
                <a:cs typeface="+mn-lt"/>
              </a:rPr>
              <a:t> </a:t>
            </a:r>
            <a:r>
              <a:rPr lang="he-IL" sz="1100" err="1">
                <a:ea typeface="+mn-lt"/>
                <a:cs typeface="+mn-lt"/>
              </a:rPr>
              <a:t>account</a:t>
            </a:r>
            <a:r>
              <a:rPr lang="he-IL" sz="1100" dirty="0">
                <a:ea typeface="+mn-lt"/>
                <a:cs typeface="+mn-lt"/>
              </a:rPr>
              <a:t> (</a:t>
            </a:r>
            <a:r>
              <a:rPr lang="he-IL" sz="1100" err="1">
                <a:ea typeface="+mn-lt"/>
                <a:cs typeface="+mn-lt"/>
              </a:rPr>
              <a:t>this</a:t>
            </a:r>
            <a:r>
              <a:rPr lang="he-IL" sz="1100" dirty="0">
                <a:ea typeface="+mn-lt"/>
                <a:cs typeface="+mn-lt"/>
              </a:rPr>
              <a:t> </a:t>
            </a:r>
            <a:r>
              <a:rPr lang="he-IL" sz="1100" err="1">
                <a:ea typeface="+mn-lt"/>
                <a:cs typeface="+mn-lt"/>
              </a:rPr>
              <a:t>is</a:t>
            </a:r>
            <a:r>
              <a:rPr lang="he-IL" sz="1100" dirty="0">
                <a:ea typeface="+mn-lt"/>
                <a:cs typeface="+mn-lt"/>
              </a:rPr>
              <a:t> </a:t>
            </a:r>
            <a:r>
              <a:rPr lang="he-IL" sz="1100" err="1">
                <a:ea typeface="+mn-lt"/>
                <a:cs typeface="+mn-lt"/>
              </a:rPr>
              <a:t>because</a:t>
            </a:r>
            <a:r>
              <a:rPr lang="he-IL" sz="1100" dirty="0">
                <a:ea typeface="+mn-lt"/>
                <a:cs typeface="+mn-lt"/>
              </a:rPr>
              <a:t> </a:t>
            </a:r>
            <a:r>
              <a:rPr lang="he-IL" sz="1100" err="1">
                <a:ea typeface="+mn-lt"/>
                <a:cs typeface="+mn-lt"/>
              </a:rPr>
              <a:t>we</a:t>
            </a:r>
            <a:r>
              <a:rPr lang="he-IL" sz="1100" dirty="0">
                <a:ea typeface="+mn-lt"/>
                <a:cs typeface="+mn-lt"/>
              </a:rPr>
              <a:t> </a:t>
            </a:r>
            <a:r>
              <a:rPr lang="he-IL" sz="1100" err="1">
                <a:ea typeface="+mn-lt"/>
                <a:cs typeface="+mn-lt"/>
              </a:rPr>
              <a:t>want</a:t>
            </a:r>
            <a:r>
              <a:rPr lang="he-IL" sz="1100" dirty="0">
                <a:ea typeface="+mn-lt"/>
                <a:cs typeface="+mn-lt"/>
              </a:rPr>
              <a:t> </a:t>
            </a:r>
            <a:r>
              <a:rPr lang="he-IL" sz="1100" err="1">
                <a:ea typeface="+mn-lt"/>
                <a:cs typeface="+mn-lt"/>
              </a:rPr>
              <a:t>to</a:t>
            </a:r>
            <a:r>
              <a:rPr lang="he-IL" sz="1100" dirty="0">
                <a:ea typeface="+mn-lt"/>
                <a:cs typeface="+mn-lt"/>
              </a:rPr>
              <a:t> </a:t>
            </a:r>
            <a:r>
              <a:rPr lang="he-IL" sz="1100" err="1">
                <a:ea typeface="+mn-lt"/>
                <a:cs typeface="+mn-lt"/>
              </a:rPr>
              <a:t>separate</a:t>
            </a:r>
            <a:r>
              <a:rPr lang="he-IL" sz="1100" dirty="0">
                <a:ea typeface="+mn-lt"/>
                <a:cs typeface="+mn-lt"/>
              </a:rPr>
              <a:t> </a:t>
            </a:r>
            <a:r>
              <a:rPr lang="he-IL" sz="1100" err="1">
                <a:ea typeface="+mn-lt"/>
                <a:cs typeface="+mn-lt"/>
              </a:rPr>
              <a:t>between</a:t>
            </a:r>
            <a:r>
              <a:rPr lang="he-IL" sz="1100" dirty="0">
                <a:ea typeface="+mn-lt"/>
                <a:cs typeface="+mn-lt"/>
              </a:rPr>
              <a:t> </a:t>
            </a:r>
            <a:r>
              <a:rPr lang="he-IL" sz="1100" err="1">
                <a:ea typeface="+mn-lt"/>
                <a:cs typeface="+mn-lt"/>
              </a:rPr>
              <a:t>the</a:t>
            </a:r>
            <a:r>
              <a:rPr lang="he-IL" sz="1100" dirty="0">
                <a:ea typeface="+mn-lt"/>
                <a:cs typeface="+mn-lt"/>
              </a:rPr>
              <a:t> </a:t>
            </a:r>
            <a:r>
              <a:rPr lang="he-IL" sz="1100" err="1">
                <a:ea typeface="+mn-lt"/>
                <a:cs typeface="+mn-lt"/>
              </a:rPr>
              <a:t>accounts</a:t>
            </a:r>
            <a:r>
              <a:rPr lang="he-IL" sz="1100" dirty="0">
                <a:ea typeface="+mn-lt"/>
                <a:cs typeface="+mn-lt"/>
              </a:rPr>
              <a:t> </a:t>
            </a:r>
            <a:r>
              <a:rPr lang="he-IL" sz="1100" err="1">
                <a:ea typeface="+mn-lt"/>
                <a:cs typeface="+mn-lt"/>
              </a:rPr>
              <a:t>in</a:t>
            </a:r>
            <a:r>
              <a:rPr lang="he-IL" sz="1100" dirty="0">
                <a:ea typeface="+mn-lt"/>
                <a:cs typeface="+mn-lt"/>
              </a:rPr>
              <a:t> </a:t>
            </a:r>
            <a:r>
              <a:rPr lang="he-IL" sz="1100" err="1">
                <a:ea typeface="+mn-lt"/>
                <a:cs typeface="+mn-lt"/>
              </a:rPr>
              <a:t>case</a:t>
            </a:r>
            <a:r>
              <a:rPr lang="he-IL" sz="1100" dirty="0">
                <a:ea typeface="+mn-lt"/>
                <a:cs typeface="+mn-lt"/>
              </a:rPr>
              <a:t> </a:t>
            </a:r>
            <a:r>
              <a:rPr lang="he-IL" sz="1100" err="1">
                <a:ea typeface="+mn-lt"/>
                <a:cs typeface="+mn-lt"/>
              </a:rPr>
              <a:t>of</a:t>
            </a:r>
            <a:r>
              <a:rPr lang="he-IL" sz="1100" dirty="0">
                <a:ea typeface="+mn-lt"/>
                <a:cs typeface="+mn-lt"/>
              </a:rPr>
              <a:t> </a:t>
            </a:r>
            <a:r>
              <a:rPr lang="he-IL" sz="1100" err="1">
                <a:ea typeface="+mn-lt"/>
                <a:cs typeface="+mn-lt"/>
              </a:rPr>
              <a:t>an</a:t>
            </a:r>
            <a:r>
              <a:rPr lang="he-IL" sz="1100" dirty="0">
                <a:ea typeface="+mn-lt"/>
                <a:cs typeface="+mn-lt"/>
              </a:rPr>
              <a:t> </a:t>
            </a:r>
            <a:r>
              <a:rPr lang="he-IL" sz="1100" err="1">
                <a:ea typeface="+mn-lt"/>
                <a:cs typeface="+mn-lt"/>
              </a:rPr>
              <a:t>employee</a:t>
            </a:r>
            <a:r>
              <a:rPr lang="he-IL" sz="1100" dirty="0">
                <a:ea typeface="+mn-lt"/>
                <a:cs typeface="+mn-lt"/>
              </a:rPr>
              <a:t> </a:t>
            </a:r>
            <a:r>
              <a:rPr lang="he-IL" sz="1100" err="1">
                <a:ea typeface="+mn-lt"/>
                <a:cs typeface="+mn-lt"/>
              </a:rPr>
              <a:t>that</a:t>
            </a:r>
            <a:r>
              <a:rPr lang="he-IL" sz="1100" dirty="0">
                <a:ea typeface="+mn-lt"/>
                <a:cs typeface="+mn-lt"/>
              </a:rPr>
              <a:t> </a:t>
            </a:r>
            <a:r>
              <a:rPr lang="he-IL" sz="1100" err="1">
                <a:ea typeface="+mn-lt"/>
                <a:cs typeface="+mn-lt"/>
              </a:rPr>
              <a:t>has</a:t>
            </a:r>
            <a:r>
              <a:rPr lang="he-IL" sz="1100" dirty="0">
                <a:ea typeface="+mn-lt"/>
                <a:cs typeface="+mn-lt"/>
              </a:rPr>
              <a:t> </a:t>
            </a:r>
            <a:r>
              <a:rPr lang="he-IL" sz="1100" err="1">
                <a:ea typeface="+mn-lt"/>
                <a:cs typeface="+mn-lt"/>
              </a:rPr>
              <a:t>an</a:t>
            </a:r>
            <a:r>
              <a:rPr lang="he-IL" sz="1100" dirty="0">
                <a:ea typeface="+mn-lt"/>
                <a:cs typeface="+mn-lt"/>
              </a:rPr>
              <a:t> </a:t>
            </a:r>
            <a:r>
              <a:rPr lang="he-IL" sz="1100" err="1">
                <a:ea typeface="+mn-lt"/>
                <a:cs typeface="+mn-lt"/>
              </a:rPr>
              <a:t>employee</a:t>
            </a:r>
            <a:r>
              <a:rPr lang="he-IL" sz="1100" dirty="0">
                <a:ea typeface="+mn-lt"/>
                <a:cs typeface="+mn-lt"/>
              </a:rPr>
              <a:t> </a:t>
            </a:r>
            <a:r>
              <a:rPr lang="he-IL" sz="1100" err="1">
                <a:ea typeface="+mn-lt"/>
                <a:cs typeface="+mn-lt"/>
              </a:rPr>
              <a:t>account</a:t>
            </a:r>
            <a:r>
              <a:rPr lang="he-IL" sz="1100" dirty="0">
                <a:ea typeface="+mn-lt"/>
                <a:cs typeface="+mn-lt"/>
              </a:rPr>
              <a:t> </a:t>
            </a:r>
            <a:r>
              <a:rPr lang="he-IL" sz="1100" err="1">
                <a:ea typeface="+mn-lt"/>
                <a:cs typeface="+mn-lt"/>
              </a:rPr>
              <a:t>and</a:t>
            </a:r>
            <a:r>
              <a:rPr lang="he-IL" sz="1100" dirty="0">
                <a:ea typeface="+mn-lt"/>
                <a:cs typeface="+mn-lt"/>
              </a:rPr>
              <a:t> a </a:t>
            </a:r>
            <a:r>
              <a:rPr lang="he-IL" sz="1100" err="1">
                <a:ea typeface="+mn-lt"/>
                <a:cs typeface="+mn-lt"/>
              </a:rPr>
              <a:t>customer</a:t>
            </a:r>
            <a:r>
              <a:rPr lang="he-IL" sz="1100" dirty="0">
                <a:ea typeface="+mn-lt"/>
                <a:cs typeface="+mn-lt"/>
              </a:rPr>
              <a:t> </a:t>
            </a:r>
            <a:r>
              <a:rPr lang="he-IL" sz="1100" err="1">
                <a:ea typeface="+mn-lt"/>
                <a:cs typeface="+mn-lt"/>
              </a:rPr>
              <a:t>account</a:t>
            </a:r>
            <a:r>
              <a:rPr lang="he-IL" sz="1100" dirty="0">
                <a:ea typeface="+mn-lt"/>
                <a:cs typeface="+mn-lt"/>
              </a:rPr>
              <a:t> </a:t>
            </a:r>
            <a:r>
              <a:rPr lang="he-IL" sz="1100" err="1">
                <a:ea typeface="+mn-lt"/>
                <a:cs typeface="+mn-lt"/>
              </a:rPr>
              <a:t>in</a:t>
            </a:r>
            <a:r>
              <a:rPr lang="he-IL" sz="1100" dirty="0">
                <a:ea typeface="+mn-lt"/>
                <a:cs typeface="+mn-lt"/>
              </a:rPr>
              <a:t> </a:t>
            </a:r>
            <a:r>
              <a:rPr lang="he-IL" sz="1100" err="1">
                <a:ea typeface="+mn-lt"/>
                <a:cs typeface="+mn-lt"/>
              </a:rPr>
              <a:t>the</a:t>
            </a:r>
            <a:r>
              <a:rPr lang="he-IL" sz="1100" dirty="0">
                <a:ea typeface="+mn-lt"/>
                <a:cs typeface="+mn-lt"/>
              </a:rPr>
              <a:t> </a:t>
            </a:r>
            <a:r>
              <a:rPr lang="he-IL" sz="1100" err="1">
                <a:ea typeface="+mn-lt"/>
                <a:cs typeface="+mn-lt"/>
              </a:rPr>
              <a:t>bank</a:t>
            </a:r>
            <a:r>
              <a:rPr lang="he-IL" sz="1100" dirty="0">
                <a:ea typeface="+mn-lt"/>
                <a:cs typeface="+mn-lt"/>
              </a:rPr>
              <a:t>). </a:t>
            </a:r>
            <a:endParaRPr lang="he-IL" sz="1100"/>
          </a:p>
          <a:p>
            <a:endParaRPr lang="he-IL" sz="1400" dirty="0"/>
          </a:p>
        </p:txBody>
      </p:sp>
    </p:spTree>
    <p:extLst>
      <p:ext uri="{BB962C8B-B14F-4D97-AF65-F5344CB8AC3E}">
        <p14:creationId xmlns:p14="http://schemas.microsoft.com/office/powerpoint/2010/main" val="418168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4C6671-F83A-44D2-B7F4-51FFA6356C9C}"/>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endParaRPr lang="he-IL" dirty="0"/>
          </a:p>
          <a:p>
            <a:pPr algn="ctr"/>
            <a:r>
              <a:rPr lang="he-IL" b="1" dirty="0">
                <a:solidFill>
                  <a:schemeClr val="tx1"/>
                </a:solidFill>
              </a:rPr>
              <a:t>Introduction</a:t>
            </a:r>
          </a:p>
          <a:p>
            <a:pPr algn="ctr"/>
            <a:endParaRPr lang="he-IL" dirty="0"/>
          </a:p>
          <a:p>
            <a:pPr algn="ctr"/>
            <a:r>
              <a:rPr lang="en-US" dirty="0">
                <a:solidFill>
                  <a:schemeClr val="tx1">
                    <a:lumMod val="75000"/>
                  </a:schemeClr>
                </a:solidFill>
              </a:rPr>
              <a:t>Actor Table</a:t>
            </a:r>
            <a:endParaRPr lang="en-US">
              <a:solidFill>
                <a:schemeClr val="tx1">
                  <a:lumMod val="75000"/>
                </a:schemeClr>
              </a:solidFill>
            </a:endParaRPr>
          </a:p>
          <a:p>
            <a:pPr algn="ctr"/>
            <a:endParaRPr lang="en-US" dirty="0">
              <a:solidFill>
                <a:schemeClr val="tx1">
                  <a:lumMod val="75000"/>
                </a:schemeClr>
              </a:solidFill>
            </a:endParaRPr>
          </a:p>
          <a:p>
            <a:pPr algn="ctr"/>
            <a:r>
              <a:rPr lang="en-US" dirty="0">
                <a:solidFill>
                  <a:schemeClr val="tx1">
                    <a:lumMod val="75000"/>
                  </a:schemeClr>
                </a:solidFill>
              </a:rPr>
              <a:t>Use Case Diagram</a:t>
            </a:r>
            <a:endParaRPr lang="en-US">
              <a:solidFill>
                <a:schemeClr val="tx1">
                  <a:lumMod val="75000"/>
                </a:schemeClr>
              </a:solidFill>
            </a:endParaRPr>
          </a:p>
          <a:p>
            <a:pPr algn="ctr"/>
            <a:endParaRPr lang="en-US" dirty="0">
              <a:solidFill>
                <a:schemeClr val="tx1">
                  <a:lumMod val="75000"/>
                </a:schemeClr>
              </a:solidFill>
            </a:endParaRPr>
          </a:p>
          <a:p>
            <a:pPr algn="ctr"/>
            <a:r>
              <a:rPr lang="en-US" dirty="0">
                <a:solidFill>
                  <a:schemeClr val="tx1">
                    <a:lumMod val="75000"/>
                  </a:schemeClr>
                </a:solidFill>
              </a:rPr>
              <a:t>Send Money</a:t>
            </a:r>
            <a:endParaRPr lang="en-US">
              <a:solidFill>
                <a:schemeClr val="tx1">
                  <a:lumMod val="75000"/>
                </a:schemeClr>
              </a:solidFill>
            </a:endParaRPr>
          </a:p>
          <a:p>
            <a:pPr algn="ctr"/>
            <a:endParaRPr lang="en-US" dirty="0">
              <a:solidFill>
                <a:schemeClr val="tx1">
                  <a:lumMod val="75000"/>
                </a:schemeClr>
              </a:solidFill>
            </a:endParaRPr>
          </a:p>
          <a:p>
            <a:pPr algn="ctr"/>
            <a:r>
              <a:rPr lang="en-US" dirty="0">
                <a:solidFill>
                  <a:schemeClr val="tx1">
                    <a:lumMod val="75000"/>
                  </a:schemeClr>
                </a:solidFill>
              </a:rPr>
              <a:t>Receive Money</a:t>
            </a:r>
            <a:endParaRPr lang="en-US">
              <a:solidFill>
                <a:schemeClr val="tx1">
                  <a:lumMod val="75000"/>
                </a:schemeClr>
              </a:solidFill>
            </a:endParaRPr>
          </a:p>
          <a:p>
            <a:pPr algn="ctr"/>
            <a:endParaRPr lang="en-US" dirty="0">
              <a:solidFill>
                <a:schemeClr val="tx1">
                  <a:lumMod val="75000"/>
                </a:schemeClr>
              </a:solidFill>
            </a:endParaRPr>
          </a:p>
          <a:p>
            <a:pPr algn="ctr"/>
            <a:r>
              <a:rPr lang="en-US" dirty="0">
                <a:solidFill>
                  <a:schemeClr val="tx1">
                    <a:lumMod val="75000"/>
                  </a:schemeClr>
                </a:solidFill>
              </a:rPr>
              <a:t>View Account</a:t>
            </a:r>
            <a:endParaRPr lang="en-US">
              <a:solidFill>
                <a:schemeClr val="tx1">
                  <a:lumMod val="75000"/>
                </a:schemeClr>
              </a:solidFill>
            </a:endParaRPr>
          </a:p>
          <a:p>
            <a:pPr algn="ctr"/>
            <a:endParaRPr lang="en-US" dirty="0">
              <a:solidFill>
                <a:schemeClr val="tx1">
                  <a:lumMod val="75000"/>
                </a:schemeClr>
              </a:solidFill>
            </a:endParaRPr>
          </a:p>
          <a:p>
            <a:pPr algn="ctr"/>
            <a:r>
              <a:rPr lang="en-US" dirty="0">
                <a:solidFill>
                  <a:schemeClr val="tx1">
                    <a:lumMod val="75000"/>
                  </a:schemeClr>
                </a:solidFill>
              </a:rPr>
              <a:t>D.O.M</a:t>
            </a:r>
            <a:endParaRPr lang="en-US">
              <a:solidFill>
                <a:schemeClr val="tx1">
                  <a:lumMod val="75000"/>
                </a:schemeClr>
              </a:solidFill>
            </a:endParaRPr>
          </a:p>
          <a:p>
            <a:pPr algn="ctr"/>
            <a:endParaRPr lang="en-US" dirty="0">
              <a:solidFill>
                <a:schemeClr val="tx1">
                  <a:lumMod val="75000"/>
                </a:schemeClr>
              </a:solidFill>
            </a:endParaRPr>
          </a:p>
          <a:p>
            <a:pPr algn="ctr"/>
            <a:endParaRPr lang="he-IL" dirty="0"/>
          </a:p>
        </p:txBody>
      </p:sp>
      <p:pic>
        <p:nvPicPr>
          <p:cNvPr id="2" name="Picture 1">
            <a:extLst>
              <a:ext uri="{FF2B5EF4-FFF2-40B4-BE49-F238E27FC236}">
                <a16:creationId xmlns:a16="http://schemas.microsoft.com/office/drawing/2014/main" id="{5A4504C6-4BFB-4A29-B425-4DD85EAF4087}"/>
              </a:ext>
            </a:extLst>
          </p:cNvPr>
          <p:cNvPicPr>
            <a:picLocks noChangeAspect="1"/>
          </p:cNvPicPr>
          <p:nvPr/>
        </p:nvPicPr>
        <p:blipFill>
          <a:blip r:embed="rId2"/>
          <a:stretch>
            <a:fillRect/>
          </a:stretch>
        </p:blipFill>
        <p:spPr>
          <a:xfrm>
            <a:off x="6394866" y="4337221"/>
            <a:ext cx="1731228" cy="2299426"/>
          </a:xfrm>
          <a:prstGeom prst="rect">
            <a:avLst/>
          </a:prstGeom>
        </p:spPr>
      </p:pic>
      <p:pic>
        <p:nvPicPr>
          <p:cNvPr id="3" name="Picture 2">
            <a:extLst>
              <a:ext uri="{FF2B5EF4-FFF2-40B4-BE49-F238E27FC236}">
                <a16:creationId xmlns:a16="http://schemas.microsoft.com/office/drawing/2014/main" id="{BF103687-6B72-479D-A597-97CC7E6E1568}"/>
              </a:ext>
            </a:extLst>
          </p:cNvPr>
          <p:cNvPicPr>
            <a:picLocks noChangeAspect="1"/>
          </p:cNvPicPr>
          <p:nvPr/>
        </p:nvPicPr>
        <p:blipFill>
          <a:blip r:embed="rId3"/>
          <a:stretch>
            <a:fillRect/>
          </a:stretch>
        </p:blipFill>
        <p:spPr>
          <a:xfrm>
            <a:off x="1947266" y="4420995"/>
            <a:ext cx="3420639" cy="2131877"/>
          </a:xfrm>
          <a:prstGeom prst="rect">
            <a:avLst/>
          </a:prstGeom>
        </p:spPr>
      </p:pic>
      <p:sp>
        <p:nvSpPr>
          <p:cNvPr id="5" name="TextBox 4">
            <a:extLst>
              <a:ext uri="{FF2B5EF4-FFF2-40B4-BE49-F238E27FC236}">
                <a16:creationId xmlns:a16="http://schemas.microsoft.com/office/drawing/2014/main" id="{C92F5508-1F12-4088-AA17-AA14551095B9}"/>
              </a:ext>
            </a:extLst>
          </p:cNvPr>
          <p:cNvSpPr txBox="1"/>
          <p:nvPr/>
        </p:nvSpPr>
        <p:spPr>
          <a:xfrm>
            <a:off x="241069" y="257453"/>
            <a:ext cx="9009463" cy="3866123"/>
          </a:xfrm>
          <a:prstGeom prst="rect">
            <a:avLst/>
          </a:prstGeom>
          <a:noFill/>
        </p:spPr>
        <p:txBody>
          <a:bodyPr wrap="square" rtlCol="1">
            <a:spAutoFit/>
          </a:bodyPr>
          <a:lstStyle/>
          <a:p>
            <a:pPr>
              <a:lnSpc>
                <a:spcPct val="150000"/>
              </a:lnSpc>
            </a:pPr>
            <a:r>
              <a:rPr lang="en-US" sz="1600" dirty="0"/>
              <a:t>SCOPE:</a:t>
            </a:r>
          </a:p>
          <a:p>
            <a:pPr marL="285750" indent="-285750">
              <a:lnSpc>
                <a:spcPct val="150000"/>
              </a:lnSpc>
              <a:buFont typeface="Arial" panose="020B0604020202020204" pitchFamily="34" charset="0"/>
              <a:buChar char="•"/>
            </a:pPr>
            <a:r>
              <a:rPr lang="en-US" sz="1600" dirty="0"/>
              <a:t>This Digital Bank is a basic digital bank.</a:t>
            </a:r>
          </a:p>
          <a:p>
            <a:pPr marL="285750" indent="-285750">
              <a:lnSpc>
                <a:spcPct val="150000"/>
              </a:lnSpc>
              <a:buFont typeface="Arial" panose="020B0604020202020204" pitchFamily="34" charset="0"/>
              <a:buChar char="•"/>
            </a:pPr>
            <a:r>
              <a:rPr lang="en-US" sz="1600" dirty="0"/>
              <a:t>The Bank includes customers and employees.</a:t>
            </a:r>
          </a:p>
          <a:p>
            <a:pPr marL="285750" indent="-285750">
              <a:lnSpc>
                <a:spcPct val="150000"/>
              </a:lnSpc>
              <a:buFont typeface="Arial" panose="020B0604020202020204" pitchFamily="34" charset="0"/>
              <a:buChar char="•"/>
            </a:pPr>
            <a:r>
              <a:rPr lang="en-US" sz="1600" dirty="0"/>
              <a:t>The customer can open/view/edit/close an account, transfer money and request a loan.</a:t>
            </a:r>
          </a:p>
          <a:p>
            <a:pPr marL="285750" indent="-285750">
              <a:lnSpc>
                <a:spcPct val="150000"/>
              </a:lnSpc>
              <a:buFont typeface="Arial" panose="020B0604020202020204" pitchFamily="34" charset="0"/>
              <a:buChar char="•"/>
            </a:pPr>
            <a:r>
              <a:rPr lang="en-US" sz="1600" dirty="0"/>
              <a:t>The employee can view the customer data and accept the customer’s loan requests.</a:t>
            </a:r>
          </a:p>
          <a:p>
            <a:pPr marL="285750" indent="-285750">
              <a:buFont typeface="Arial" panose="020B0604020202020204" pitchFamily="34" charset="0"/>
              <a:buChar char="•"/>
            </a:pPr>
            <a:r>
              <a:rPr lang="en-US" sz="1600" dirty="0"/>
              <a:t>This Bank’s scope does not include loan histogram, issuance of checks, issuance of credit cards, physical meeting arrangements with employees and stock investments.</a:t>
            </a:r>
          </a:p>
          <a:p>
            <a:pPr marL="285750" indent="-285750">
              <a:lnSpc>
                <a:spcPct val="150000"/>
              </a:lnSpc>
              <a:buFont typeface="Arial" panose="020B0604020202020204" pitchFamily="34" charset="0"/>
              <a:buChar char="•"/>
            </a:pPr>
            <a:r>
              <a:rPr lang="en-US" sz="1600" dirty="0"/>
              <a:t>We won’t support secure connections either (secured login, replay attacks, </a:t>
            </a:r>
            <a:r>
              <a:rPr lang="en-US" sz="1600" dirty="0" err="1"/>
              <a:t>etc</a:t>
            </a:r>
            <a:r>
              <a:rPr lang="en-US" sz="1600" dirty="0"/>
              <a:t>…)</a:t>
            </a:r>
          </a:p>
          <a:p>
            <a:pPr marL="285750" indent="-285750">
              <a:lnSpc>
                <a:spcPct val="150000"/>
              </a:lnSpc>
              <a:buFont typeface="Arial" panose="020B0604020202020204" pitchFamily="34" charset="0"/>
              <a:buChar char="•"/>
            </a:pPr>
            <a:r>
              <a:rPr lang="en-US" sz="1600" dirty="0"/>
              <a:t>The Send money function will not check if the destination account exists or if  it got the money after successful transmission to the Global Banking System, but when we receive money to a non-existing account, we will return it to its source.</a:t>
            </a:r>
          </a:p>
        </p:txBody>
      </p:sp>
    </p:spTree>
    <p:extLst>
      <p:ext uri="{BB962C8B-B14F-4D97-AF65-F5344CB8AC3E}">
        <p14:creationId xmlns:p14="http://schemas.microsoft.com/office/powerpoint/2010/main" val="154935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996E-BB20-4710-87E8-CC61A67AAE0B}"/>
              </a:ext>
            </a:extLst>
          </p:cNvPr>
          <p:cNvSpPr>
            <a:spLocks noGrp="1"/>
          </p:cNvSpPr>
          <p:nvPr>
            <p:ph type="title"/>
          </p:nvPr>
        </p:nvSpPr>
        <p:spPr>
          <a:xfrm>
            <a:off x="168656" y="388800"/>
            <a:ext cx="9315704" cy="1141200"/>
          </a:xfrm>
        </p:spPr>
        <p:txBody>
          <a:bodyPr>
            <a:normAutofit/>
          </a:bodyPr>
          <a:lstStyle/>
          <a:p>
            <a:pPr algn="ctr"/>
            <a:r>
              <a:rPr lang="en-US" sz="6000" dirty="0"/>
              <a:t>Actor Table</a:t>
            </a:r>
            <a:endParaRPr lang="he-IL" sz="6000" dirty="0"/>
          </a:p>
        </p:txBody>
      </p:sp>
      <p:graphicFrame>
        <p:nvGraphicFramePr>
          <p:cNvPr id="4" name="Table 4">
            <a:extLst>
              <a:ext uri="{FF2B5EF4-FFF2-40B4-BE49-F238E27FC236}">
                <a16:creationId xmlns:a16="http://schemas.microsoft.com/office/drawing/2014/main" id="{66B6EF0A-C490-4F60-B627-460050BD3F39}"/>
              </a:ext>
            </a:extLst>
          </p:cNvPr>
          <p:cNvGraphicFramePr>
            <a:graphicFrameLocks noGrp="1"/>
          </p:cNvGraphicFramePr>
          <p:nvPr>
            <p:ph idx="1"/>
            <p:extLst>
              <p:ext uri="{D42A27DB-BD31-4B8C-83A1-F6EECF244321}">
                <p14:modId xmlns:p14="http://schemas.microsoft.com/office/powerpoint/2010/main" val="1681538646"/>
              </p:ext>
            </p:extLst>
          </p:nvPr>
        </p:nvGraphicFramePr>
        <p:xfrm>
          <a:off x="168656" y="1602188"/>
          <a:ext cx="9315704" cy="4841240"/>
        </p:xfrm>
        <a:graphic>
          <a:graphicData uri="http://schemas.openxmlformats.org/drawingml/2006/table">
            <a:tbl>
              <a:tblPr rtl="1" firstRow="1" bandRow="1">
                <a:tableStyleId>{5940675A-B579-460E-94D1-54222C63F5DA}</a:tableStyleId>
              </a:tblPr>
              <a:tblGrid>
                <a:gridCol w="4006273">
                  <a:extLst>
                    <a:ext uri="{9D8B030D-6E8A-4147-A177-3AD203B41FA5}">
                      <a16:colId xmlns:a16="http://schemas.microsoft.com/office/drawing/2014/main" val="4261003713"/>
                    </a:ext>
                  </a:extLst>
                </a:gridCol>
                <a:gridCol w="1105592">
                  <a:extLst>
                    <a:ext uri="{9D8B030D-6E8A-4147-A177-3AD203B41FA5}">
                      <a16:colId xmlns:a16="http://schemas.microsoft.com/office/drawing/2014/main" val="278895654"/>
                    </a:ext>
                  </a:extLst>
                </a:gridCol>
                <a:gridCol w="2727523">
                  <a:extLst>
                    <a:ext uri="{9D8B030D-6E8A-4147-A177-3AD203B41FA5}">
                      <a16:colId xmlns:a16="http://schemas.microsoft.com/office/drawing/2014/main" val="128961428"/>
                    </a:ext>
                  </a:extLst>
                </a:gridCol>
                <a:gridCol w="1476316">
                  <a:extLst>
                    <a:ext uri="{9D8B030D-6E8A-4147-A177-3AD203B41FA5}">
                      <a16:colId xmlns:a16="http://schemas.microsoft.com/office/drawing/2014/main" val="2699180380"/>
                    </a:ext>
                  </a:extLst>
                </a:gridCol>
              </a:tblGrid>
              <a:tr h="370840">
                <a:tc>
                  <a:txBody>
                    <a:bodyPr/>
                    <a:lstStyle/>
                    <a:p>
                      <a:pPr algn="ctr" rtl="0" fontAlgn="t">
                        <a:spcBef>
                          <a:spcPts val="0"/>
                        </a:spcBef>
                        <a:spcAft>
                          <a:spcPts val="0"/>
                        </a:spcAft>
                      </a:pPr>
                      <a:r>
                        <a:rPr lang="en-US" sz="1400" b="1" u="none" strike="noStrike" dirty="0">
                          <a:solidFill>
                            <a:schemeClr val="tx1"/>
                          </a:solidFill>
                          <a:effectLst/>
                        </a:rPr>
                        <a:t>Goals</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1" u="none" strike="noStrike" dirty="0">
                          <a:solidFill>
                            <a:schemeClr val="tx1"/>
                          </a:solidFill>
                          <a:effectLst/>
                        </a:rPr>
                        <a:t>Primary / Support</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1" u="none" strike="noStrike" dirty="0">
                          <a:solidFill>
                            <a:schemeClr val="tx1"/>
                          </a:solidFill>
                          <a:effectLst/>
                        </a:rPr>
                        <a:t>Description</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1" u="none" strike="noStrike" dirty="0">
                          <a:solidFill>
                            <a:schemeClr val="tx1"/>
                          </a:solidFill>
                          <a:effectLst/>
                        </a:rPr>
                        <a:t>Actor Name</a:t>
                      </a:r>
                      <a:endParaRPr lang="en-US" sz="2400" dirty="0">
                        <a:solidFill>
                          <a:schemeClr val="tx1"/>
                        </a:solidFill>
                        <a:effectLst/>
                      </a:endParaRPr>
                    </a:p>
                  </a:txBody>
                  <a:tcPr marL="63500" marR="63500" marT="63500" marB="63500" anchor="ctr"/>
                </a:tc>
                <a:extLst>
                  <a:ext uri="{0D108BD9-81ED-4DB2-BD59-A6C34878D82A}">
                    <a16:rowId xmlns:a16="http://schemas.microsoft.com/office/drawing/2014/main" val="4009207228"/>
                  </a:ext>
                </a:extLst>
              </a:tr>
              <a:tr h="370840">
                <a:tc>
                  <a:txBody>
                    <a:bodyPr/>
                    <a:lstStyle/>
                    <a:p>
                      <a:pPr algn="ctr" rtl="0" fontAlgn="t">
                        <a:spcBef>
                          <a:spcPts val="0"/>
                        </a:spcBef>
                        <a:spcAft>
                          <a:spcPts val="0"/>
                        </a:spcAft>
                      </a:pPr>
                      <a:r>
                        <a:rPr lang="en-US" sz="1400" b="0" u="none" strike="noStrike" dirty="0">
                          <a:solidFill>
                            <a:schemeClr val="tx1"/>
                          </a:solidFill>
                          <a:effectLst/>
                        </a:rPr>
                        <a:t>Manage the customer’s account (Transfer Money, Ask for loan </a:t>
                      </a:r>
                      <a:r>
                        <a:rPr lang="en-US" sz="1400" b="0" u="none" strike="noStrike" dirty="0" err="1">
                          <a:solidFill>
                            <a:schemeClr val="tx1"/>
                          </a:solidFill>
                          <a:effectLst/>
                        </a:rPr>
                        <a:t>etc</a:t>
                      </a:r>
                      <a:r>
                        <a:rPr lang="en-US" sz="1400" b="0" u="none" strike="noStrike" dirty="0">
                          <a:solidFill>
                            <a:schemeClr val="tx1"/>
                          </a:solidFill>
                          <a:effectLst/>
                        </a:rPr>
                        <a:t>).</a:t>
                      </a:r>
                    </a:p>
                    <a:p>
                      <a:pPr algn="ctr" rtl="0" fontAlgn="t">
                        <a:spcBef>
                          <a:spcPts val="0"/>
                        </a:spcBef>
                        <a:spcAft>
                          <a:spcPts val="0"/>
                        </a:spcAft>
                      </a:pPr>
                      <a:r>
                        <a:rPr lang="en-US" sz="1400" b="0" u="none" strike="noStrike" dirty="0">
                          <a:solidFill>
                            <a:schemeClr val="tx1"/>
                          </a:solidFill>
                          <a:effectLst/>
                        </a:rPr>
                        <a:t>By using this system, the customer can do everything he could have done with other physical banks, but digitally.</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Primary</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The Main audience. The Account belongs to the customer.</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Customer</a:t>
                      </a:r>
                      <a:endParaRPr lang="en-US" sz="2400" dirty="0">
                        <a:solidFill>
                          <a:schemeClr val="tx1"/>
                        </a:solidFill>
                        <a:effectLst/>
                      </a:endParaRPr>
                    </a:p>
                  </a:txBody>
                  <a:tcPr marL="63500" marR="63500" marT="63500" marB="63500" anchor="ctr"/>
                </a:tc>
                <a:extLst>
                  <a:ext uri="{0D108BD9-81ED-4DB2-BD59-A6C34878D82A}">
                    <a16:rowId xmlns:a16="http://schemas.microsoft.com/office/drawing/2014/main" val="29702698"/>
                  </a:ext>
                </a:extLst>
              </a:tr>
              <a:tr h="370840">
                <a:tc>
                  <a:txBody>
                    <a:bodyPr/>
                    <a:lstStyle/>
                    <a:p>
                      <a:pPr marL="457200" algn="ctr" rtl="0" fontAlgn="t">
                        <a:spcBef>
                          <a:spcPts val="0"/>
                        </a:spcBef>
                        <a:spcAft>
                          <a:spcPts val="0"/>
                        </a:spcAft>
                      </a:pPr>
                      <a:r>
                        <a:rPr lang="he-IL" sz="1400" b="0" u="none" strike="noStrike" dirty="0">
                          <a:solidFill>
                            <a:schemeClr val="tx1"/>
                          </a:solidFill>
                          <a:effectLst/>
                        </a:rPr>
                        <a:t>----</a:t>
                      </a:r>
                      <a:endParaRPr lang="he-IL"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Support</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Monitor customers accounts and Approve customer’s loans. </a:t>
                      </a:r>
                      <a:endParaRPr lang="en-US" sz="2400" dirty="0">
                        <a:solidFill>
                          <a:schemeClr val="tx1"/>
                        </a:solidFill>
                        <a:effectLst/>
                      </a:endParaRPr>
                    </a:p>
                    <a:p>
                      <a:pPr algn="ctr" fontAlgn="t"/>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Employee</a:t>
                      </a:r>
                      <a:endParaRPr lang="en-US" sz="2400" dirty="0">
                        <a:solidFill>
                          <a:schemeClr val="tx1"/>
                        </a:solidFill>
                        <a:effectLst/>
                      </a:endParaRPr>
                    </a:p>
                  </a:txBody>
                  <a:tcPr marL="63500" marR="63500" marT="63500" marB="63500" anchor="ctr"/>
                </a:tc>
                <a:extLst>
                  <a:ext uri="{0D108BD9-81ED-4DB2-BD59-A6C34878D82A}">
                    <a16:rowId xmlns:a16="http://schemas.microsoft.com/office/drawing/2014/main" val="1917668734"/>
                  </a:ext>
                </a:extLst>
              </a:tr>
              <a:tr h="370840">
                <a:tc>
                  <a:txBody>
                    <a:bodyPr/>
                    <a:lstStyle/>
                    <a:p>
                      <a:pPr marL="457200" algn="ctr" rtl="0" fontAlgn="t">
                        <a:spcBef>
                          <a:spcPts val="0"/>
                        </a:spcBef>
                        <a:spcAft>
                          <a:spcPts val="0"/>
                        </a:spcAft>
                      </a:pPr>
                      <a:r>
                        <a:rPr lang="he-IL" sz="1400" b="0" u="none" strike="noStrike" dirty="0">
                          <a:solidFill>
                            <a:schemeClr val="tx1"/>
                          </a:solidFill>
                          <a:effectLst/>
                        </a:rPr>
                        <a:t>----</a:t>
                      </a:r>
                      <a:endParaRPr lang="he-IL"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Support</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A central system that all banks are linked to, while communicating with each other about transactions between accounts.</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Global Banking Systems</a:t>
                      </a:r>
                      <a:endParaRPr lang="en-US" sz="2400" dirty="0">
                        <a:solidFill>
                          <a:schemeClr val="tx1"/>
                        </a:solidFill>
                        <a:effectLst/>
                      </a:endParaRPr>
                    </a:p>
                  </a:txBody>
                  <a:tcPr marL="63500" marR="63500" marT="63500" marB="63500" anchor="ctr"/>
                </a:tc>
                <a:extLst>
                  <a:ext uri="{0D108BD9-81ED-4DB2-BD59-A6C34878D82A}">
                    <a16:rowId xmlns:a16="http://schemas.microsoft.com/office/drawing/2014/main" val="1360551302"/>
                  </a:ext>
                </a:extLst>
              </a:tr>
              <a:tr h="370840">
                <a:tc>
                  <a:txBody>
                    <a:bodyPr/>
                    <a:lstStyle/>
                    <a:p>
                      <a:pPr marL="457200" algn="ctr" rtl="0" fontAlgn="t">
                        <a:spcBef>
                          <a:spcPts val="0"/>
                        </a:spcBef>
                        <a:spcAft>
                          <a:spcPts val="0"/>
                        </a:spcAft>
                      </a:pPr>
                      <a:r>
                        <a:rPr lang="he-IL" sz="1400" b="0" u="none" strike="noStrike" dirty="0">
                          <a:solidFill>
                            <a:schemeClr val="tx1"/>
                          </a:solidFill>
                          <a:effectLst/>
                        </a:rPr>
                        <a:t>----</a:t>
                      </a:r>
                      <a:endParaRPr lang="he-IL"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Support</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The Time actor will initiate a functional operation every interval of time</a:t>
                      </a:r>
                      <a:endParaRPr lang="en-US" sz="2400" dirty="0">
                        <a:solidFill>
                          <a:schemeClr val="tx1"/>
                        </a:solidFill>
                        <a:effectLst/>
                      </a:endParaRPr>
                    </a:p>
                  </a:txBody>
                  <a:tcPr marL="63500" marR="63500" marT="63500" marB="63500" anchor="ctr"/>
                </a:tc>
                <a:tc>
                  <a:txBody>
                    <a:bodyPr/>
                    <a:lstStyle/>
                    <a:p>
                      <a:pPr algn="ctr" rtl="0" fontAlgn="t">
                        <a:spcBef>
                          <a:spcPts val="0"/>
                        </a:spcBef>
                        <a:spcAft>
                          <a:spcPts val="0"/>
                        </a:spcAft>
                      </a:pPr>
                      <a:r>
                        <a:rPr lang="en-US" sz="1400" b="0" u="none" strike="noStrike" dirty="0">
                          <a:solidFill>
                            <a:schemeClr val="tx1"/>
                          </a:solidFill>
                          <a:effectLst/>
                        </a:rPr>
                        <a:t>Time</a:t>
                      </a:r>
                      <a:endParaRPr lang="en-US" sz="2400" dirty="0">
                        <a:solidFill>
                          <a:schemeClr val="tx1"/>
                        </a:solidFill>
                        <a:effectLst/>
                      </a:endParaRPr>
                    </a:p>
                  </a:txBody>
                  <a:tcPr marL="63500" marR="63500" marT="63500" marB="63500" anchor="ctr"/>
                </a:tc>
                <a:extLst>
                  <a:ext uri="{0D108BD9-81ED-4DB2-BD59-A6C34878D82A}">
                    <a16:rowId xmlns:a16="http://schemas.microsoft.com/office/drawing/2014/main" val="662764948"/>
                  </a:ext>
                </a:extLst>
              </a:tr>
            </a:tbl>
          </a:graphicData>
        </a:graphic>
      </p:graphicFrame>
      <p:sp>
        <p:nvSpPr>
          <p:cNvPr id="5" name="Rectangle 4">
            <a:extLst>
              <a:ext uri="{FF2B5EF4-FFF2-40B4-BE49-F238E27FC236}">
                <a16:creationId xmlns:a16="http://schemas.microsoft.com/office/drawing/2014/main" id="{81AE28A6-8019-4946-9ED8-93CE68050A1E}"/>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a:solidFill>
                  <a:schemeClr val="tx1">
                    <a:lumMod val="75000"/>
                  </a:schemeClr>
                </a:solidFill>
                <a:ea typeface="+mn-lt"/>
                <a:cs typeface="+mn-lt"/>
              </a:rPr>
              <a:t>Introduction</a:t>
            </a:r>
            <a:endParaRPr lang="en-US">
              <a:solidFill>
                <a:schemeClr val="tx1">
                  <a:lumMod val="75000"/>
                </a:schemeClr>
              </a:solidFill>
              <a:ea typeface="+mn-lt"/>
              <a:cs typeface="+mn-lt"/>
            </a:endParaRPr>
          </a:p>
          <a:p>
            <a:pPr algn="ctr"/>
            <a:endParaRPr lang="he-IL" dirty="0">
              <a:ea typeface="+mn-lt"/>
              <a:cs typeface="+mn-lt"/>
            </a:endParaRPr>
          </a:p>
          <a:p>
            <a:pPr algn="ctr"/>
            <a:r>
              <a:rPr lang="en-US" b="1" dirty="0">
                <a:solidFill>
                  <a:schemeClr val="tx1"/>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ndParaRPr>
          </a:p>
        </p:txBody>
      </p:sp>
    </p:spTree>
    <p:extLst>
      <p:ext uri="{BB962C8B-B14F-4D97-AF65-F5344CB8AC3E}">
        <p14:creationId xmlns:p14="http://schemas.microsoft.com/office/powerpoint/2010/main" val="121204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448055" y="388800"/>
            <a:ext cx="8663287" cy="1141200"/>
          </a:xfrm>
        </p:spPr>
        <p:txBody>
          <a:bodyPr>
            <a:normAutofit/>
          </a:bodyPr>
          <a:lstStyle/>
          <a:p>
            <a:pPr algn="ctr"/>
            <a:r>
              <a:rPr lang="en-US" sz="6000" dirty="0"/>
              <a:t>Use Case Diagram</a:t>
            </a:r>
            <a:endParaRPr lang="he-IL" sz="6000" dirty="0"/>
          </a:p>
        </p:txBody>
      </p:sp>
      <p:pic>
        <p:nvPicPr>
          <p:cNvPr id="1026" name="Picture 2">
            <a:extLst>
              <a:ext uri="{FF2B5EF4-FFF2-40B4-BE49-F238E27FC236}">
                <a16:creationId xmlns:a16="http://schemas.microsoft.com/office/drawing/2014/main" id="{744D8BB2-CE6D-429F-94E8-310AAB9F6F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2754" y="1500568"/>
            <a:ext cx="7751064" cy="49686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726FCE9-7601-4AEC-977C-ADB9DE90AE8B}"/>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a:solidFill>
                  <a:schemeClr val="tx1">
                    <a:lumMod val="75000"/>
                  </a:schemeClr>
                </a:solidFill>
                <a:ea typeface="+mn-lt"/>
                <a:cs typeface="+mn-lt"/>
              </a:rPr>
              <a:t>Introduction</a:t>
            </a:r>
            <a:endParaRPr lang="en-US">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b="1" dirty="0">
                <a:solidFill>
                  <a:schemeClr val="tx1"/>
                </a:solidFill>
                <a:ea typeface="+mn-lt"/>
                <a:cs typeface="+mn-lt"/>
              </a:rPr>
              <a:t>Use Case Diagram</a:t>
            </a:r>
          </a:p>
          <a:p>
            <a:pPr algn="ctr"/>
            <a:endParaRPr lang="en-US" dirty="0">
              <a:ea typeface="+mn-lt"/>
              <a:cs typeface="+mn-lt"/>
            </a:endParaRPr>
          </a:p>
          <a:p>
            <a:pPr algn="ctr"/>
            <a:r>
              <a:rPr lang="en-US" dirty="0">
                <a:solidFill>
                  <a:schemeClr val="tx1">
                    <a:lumMod val="75000"/>
                  </a:schemeClr>
                </a:solidFill>
                <a:ea typeface="+mn-lt"/>
                <a:cs typeface="+mn-lt"/>
              </a:rPr>
              <a:t>Send Money</a:t>
            </a: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ndParaRPr>
          </a:p>
        </p:txBody>
      </p:sp>
    </p:spTree>
    <p:extLst>
      <p:ext uri="{BB962C8B-B14F-4D97-AF65-F5344CB8AC3E}">
        <p14:creationId xmlns:p14="http://schemas.microsoft.com/office/powerpoint/2010/main" val="32814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512654" y="180457"/>
            <a:ext cx="9251105" cy="1349085"/>
          </a:xfrm>
        </p:spPr>
        <p:txBody>
          <a:bodyPr vert="horz" lIns="0" tIns="0" rIns="0" bIns="0" rtlCol="0" anchor="b">
            <a:normAutofit/>
          </a:bodyPr>
          <a:lstStyle/>
          <a:p>
            <a:pPr>
              <a:lnSpc>
                <a:spcPct val="100000"/>
              </a:lnSpc>
            </a:pPr>
            <a:r>
              <a:rPr lang="en-US" sz="6000" dirty="0"/>
              <a:t>Send Money- Video</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a:solidFill>
                  <a:schemeClr val="tx1">
                    <a:lumMod val="75000"/>
                  </a:schemeClr>
                </a:solidFill>
                <a:ea typeface="+mn-lt"/>
                <a:cs typeface="+mn-lt"/>
              </a:rPr>
              <a:t>Introduction</a:t>
            </a:r>
            <a:endParaRPr lang="en-US">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ndParaRPr>
          </a:p>
        </p:txBody>
      </p:sp>
      <p:pic>
        <p:nvPicPr>
          <p:cNvPr id="3" name="SendMoney Example">
            <a:hlinkClick r:id="" action="ppaction://media"/>
            <a:extLst>
              <a:ext uri="{FF2B5EF4-FFF2-40B4-BE49-F238E27FC236}">
                <a16:creationId xmlns:a16="http://schemas.microsoft.com/office/drawing/2014/main" id="{BD5154A2-2CA0-4E68-B575-FC53724C64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1126"/>
          <a:stretch/>
        </p:blipFill>
        <p:spPr>
          <a:xfrm>
            <a:off x="512654" y="1709999"/>
            <a:ext cx="7724649" cy="4427009"/>
          </a:xfrm>
          <a:prstGeom prst="rect">
            <a:avLst/>
          </a:prstGeom>
        </p:spPr>
      </p:pic>
    </p:spTree>
    <p:extLst>
      <p:ext uri="{BB962C8B-B14F-4D97-AF65-F5344CB8AC3E}">
        <p14:creationId xmlns:p14="http://schemas.microsoft.com/office/powerpoint/2010/main" val="70267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219160" y="129456"/>
            <a:ext cx="9325441" cy="818194"/>
          </a:xfrm>
        </p:spPr>
        <p:txBody>
          <a:bodyPr vert="horz" lIns="0" tIns="0" rIns="0" bIns="0" rtlCol="0" anchor="b">
            <a:normAutofit/>
          </a:bodyPr>
          <a:lstStyle/>
          <a:p>
            <a:pPr>
              <a:lnSpc>
                <a:spcPct val="100000"/>
              </a:lnSpc>
            </a:pPr>
            <a:r>
              <a:rPr lang="en-US" sz="4800" dirty="0"/>
              <a:t>Send Money- Sequence Diagram</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pic>
        <p:nvPicPr>
          <p:cNvPr id="6146" name="Picture 2">
            <a:extLst>
              <a:ext uri="{FF2B5EF4-FFF2-40B4-BE49-F238E27FC236}">
                <a16:creationId xmlns:a16="http://schemas.microsoft.com/office/drawing/2014/main" id="{C966B3EC-13DD-45DD-8939-E5A870633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6347" y="947650"/>
            <a:ext cx="9348254" cy="492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355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292964" y="506870"/>
            <a:ext cx="9597742" cy="1418133"/>
          </a:xfrm>
        </p:spPr>
        <p:txBody>
          <a:bodyPr vert="horz" lIns="0" tIns="0" rIns="0" bIns="0" rtlCol="0" anchor="b">
            <a:normAutofit fontScale="90000"/>
          </a:bodyPr>
          <a:lstStyle/>
          <a:p>
            <a:pPr>
              <a:lnSpc>
                <a:spcPct val="100000"/>
              </a:lnSpc>
            </a:pPr>
            <a:r>
              <a:rPr lang="en-US" sz="6600" dirty="0"/>
              <a:t>Send Money- Sequence Diagram – Login to account</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pic>
        <p:nvPicPr>
          <p:cNvPr id="4" name="Picture 3">
            <a:extLst>
              <a:ext uri="{FF2B5EF4-FFF2-40B4-BE49-F238E27FC236}">
                <a16:creationId xmlns:a16="http://schemas.microsoft.com/office/drawing/2014/main" id="{7086AA2D-7708-4D07-AFDD-BA64EFE8AF36}"/>
              </a:ext>
            </a:extLst>
          </p:cNvPr>
          <p:cNvPicPr>
            <a:picLocks noChangeAspect="1"/>
          </p:cNvPicPr>
          <p:nvPr/>
        </p:nvPicPr>
        <p:blipFill>
          <a:blip r:embed="rId2"/>
          <a:stretch>
            <a:fillRect/>
          </a:stretch>
        </p:blipFill>
        <p:spPr>
          <a:xfrm>
            <a:off x="83009" y="2508689"/>
            <a:ext cx="9597742" cy="3631873"/>
          </a:xfrm>
          <a:prstGeom prst="rect">
            <a:avLst/>
          </a:prstGeom>
        </p:spPr>
      </p:pic>
      <p:sp>
        <p:nvSpPr>
          <p:cNvPr id="5" name="Rectangle 4">
            <a:extLst>
              <a:ext uri="{FF2B5EF4-FFF2-40B4-BE49-F238E27FC236}">
                <a16:creationId xmlns:a16="http://schemas.microsoft.com/office/drawing/2014/main" id="{666351DA-0E1A-4A68-BADA-D45FC10C3BED}"/>
              </a:ext>
            </a:extLst>
          </p:cNvPr>
          <p:cNvSpPr/>
          <p:nvPr/>
        </p:nvSpPr>
        <p:spPr>
          <a:xfrm>
            <a:off x="0" y="3764604"/>
            <a:ext cx="9680751" cy="1634247"/>
          </a:xfrm>
          <a:prstGeom prst="rect">
            <a:avLst/>
          </a:prstGeom>
          <a:solidFill>
            <a:srgbClr val="1EEDF2">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9375B7C0-F31F-49D4-8B2E-5C4EAA140A7B}"/>
              </a:ext>
            </a:extLst>
          </p:cNvPr>
          <p:cNvSpPr/>
          <p:nvPr/>
        </p:nvSpPr>
        <p:spPr>
          <a:xfrm>
            <a:off x="0" y="5398852"/>
            <a:ext cx="9680751" cy="741710"/>
          </a:xfrm>
          <a:prstGeom prst="rect">
            <a:avLst/>
          </a:prstGeom>
          <a:solidFill>
            <a:srgbClr val="00FE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Box 8">
            <a:extLst>
              <a:ext uri="{FF2B5EF4-FFF2-40B4-BE49-F238E27FC236}">
                <a16:creationId xmlns:a16="http://schemas.microsoft.com/office/drawing/2014/main" id="{FFE62FC9-75BE-42A1-894C-64F62CD04D41}"/>
              </a:ext>
            </a:extLst>
          </p:cNvPr>
          <p:cNvSpPr txBox="1"/>
          <p:nvPr/>
        </p:nvSpPr>
        <p:spPr>
          <a:xfrm>
            <a:off x="5091835" y="6326084"/>
            <a:ext cx="1695635" cy="369332"/>
          </a:xfrm>
          <a:prstGeom prst="rect">
            <a:avLst/>
          </a:prstGeom>
          <a:noFill/>
        </p:spPr>
        <p:txBody>
          <a:bodyPr wrap="square" rtlCol="1">
            <a:spAutoFit/>
          </a:bodyPr>
          <a:lstStyle/>
          <a:p>
            <a:r>
              <a:rPr lang="en-US" dirty="0">
                <a:solidFill>
                  <a:schemeClr val="bg1"/>
                </a:solidFill>
                <a:highlight>
                  <a:srgbClr val="1EEDF2"/>
                </a:highlight>
              </a:rPr>
              <a:t>Login</a:t>
            </a:r>
            <a:endParaRPr lang="he-IL" dirty="0">
              <a:solidFill>
                <a:schemeClr val="bg1"/>
              </a:solidFill>
              <a:highlight>
                <a:srgbClr val="1EEDF2"/>
              </a:highlight>
            </a:endParaRPr>
          </a:p>
        </p:txBody>
      </p:sp>
      <p:sp>
        <p:nvSpPr>
          <p:cNvPr id="17" name="TextBox 16">
            <a:extLst>
              <a:ext uri="{FF2B5EF4-FFF2-40B4-BE49-F238E27FC236}">
                <a16:creationId xmlns:a16="http://schemas.microsoft.com/office/drawing/2014/main" id="{EB8C6F9C-726D-49D1-9E6E-7866169C4064}"/>
              </a:ext>
            </a:extLst>
          </p:cNvPr>
          <p:cNvSpPr txBox="1"/>
          <p:nvPr/>
        </p:nvSpPr>
        <p:spPr>
          <a:xfrm>
            <a:off x="3627736" y="6211669"/>
            <a:ext cx="1695635" cy="646331"/>
          </a:xfrm>
          <a:prstGeom prst="rect">
            <a:avLst/>
          </a:prstGeom>
          <a:noFill/>
        </p:spPr>
        <p:txBody>
          <a:bodyPr wrap="square" rtlCol="1">
            <a:spAutoFit/>
          </a:bodyPr>
          <a:lstStyle/>
          <a:p>
            <a:r>
              <a:rPr lang="en-US" dirty="0">
                <a:solidFill>
                  <a:schemeClr val="bg1"/>
                </a:solidFill>
                <a:highlight>
                  <a:srgbClr val="00FF00"/>
                </a:highlight>
              </a:rPr>
              <a:t>Account Focus</a:t>
            </a:r>
            <a:endParaRPr lang="he-IL" dirty="0">
              <a:solidFill>
                <a:schemeClr val="bg1"/>
              </a:solidFill>
              <a:highlight>
                <a:srgbClr val="00FF00"/>
              </a:highlight>
            </a:endParaRPr>
          </a:p>
        </p:txBody>
      </p:sp>
    </p:spTree>
    <p:extLst>
      <p:ext uri="{BB962C8B-B14F-4D97-AF65-F5344CB8AC3E}">
        <p14:creationId xmlns:p14="http://schemas.microsoft.com/office/powerpoint/2010/main" val="306008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292964" y="506870"/>
            <a:ext cx="9597742" cy="1418133"/>
          </a:xfrm>
        </p:spPr>
        <p:txBody>
          <a:bodyPr vert="horz" lIns="0" tIns="0" rIns="0" bIns="0" rtlCol="0" anchor="b">
            <a:normAutofit fontScale="90000"/>
          </a:bodyPr>
          <a:lstStyle/>
          <a:p>
            <a:pPr>
              <a:lnSpc>
                <a:spcPct val="100000"/>
              </a:lnSpc>
            </a:pPr>
            <a:r>
              <a:rPr lang="en-US" sz="6600" dirty="0"/>
              <a:t>Send Money- Sequence Diagram – Enter details</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grpSp>
        <p:nvGrpSpPr>
          <p:cNvPr id="8" name="Group 7">
            <a:extLst>
              <a:ext uri="{FF2B5EF4-FFF2-40B4-BE49-F238E27FC236}">
                <a16:creationId xmlns:a16="http://schemas.microsoft.com/office/drawing/2014/main" id="{939DE268-D174-4138-BAEB-E1661FD701C5}"/>
              </a:ext>
            </a:extLst>
          </p:cNvPr>
          <p:cNvGrpSpPr/>
          <p:nvPr/>
        </p:nvGrpSpPr>
        <p:grpSpPr>
          <a:xfrm>
            <a:off x="356593" y="2106043"/>
            <a:ext cx="9050574" cy="4570916"/>
            <a:chOff x="73969" y="1866468"/>
            <a:chExt cx="9050574" cy="4570916"/>
          </a:xfrm>
        </p:grpSpPr>
        <p:pic>
          <p:nvPicPr>
            <p:cNvPr id="5" name="Picture 4">
              <a:extLst>
                <a:ext uri="{FF2B5EF4-FFF2-40B4-BE49-F238E27FC236}">
                  <a16:creationId xmlns:a16="http://schemas.microsoft.com/office/drawing/2014/main" id="{A999C156-4132-4632-AC4B-BE3DAF948B13}"/>
                </a:ext>
              </a:extLst>
            </p:cNvPr>
            <p:cNvPicPr>
              <a:picLocks noChangeAspect="1"/>
            </p:cNvPicPr>
            <p:nvPr/>
          </p:nvPicPr>
          <p:blipFill rotWithShape="1">
            <a:blip r:embed="rId2"/>
            <a:srcRect l="640"/>
            <a:stretch/>
          </p:blipFill>
          <p:spPr>
            <a:xfrm>
              <a:off x="73969" y="3591757"/>
              <a:ext cx="9050574" cy="2845627"/>
            </a:xfrm>
            <a:prstGeom prst="rect">
              <a:avLst/>
            </a:prstGeom>
          </p:spPr>
        </p:pic>
        <p:pic>
          <p:nvPicPr>
            <p:cNvPr id="7" name="Picture 6">
              <a:extLst>
                <a:ext uri="{FF2B5EF4-FFF2-40B4-BE49-F238E27FC236}">
                  <a16:creationId xmlns:a16="http://schemas.microsoft.com/office/drawing/2014/main" id="{34D58E56-082F-44B5-B7AA-04444DF9C2CA}"/>
                </a:ext>
              </a:extLst>
            </p:cNvPr>
            <p:cNvPicPr>
              <a:picLocks noChangeAspect="1"/>
            </p:cNvPicPr>
            <p:nvPr/>
          </p:nvPicPr>
          <p:blipFill rotWithShape="1">
            <a:blip r:embed="rId3"/>
            <a:srcRect r="640"/>
            <a:stretch/>
          </p:blipFill>
          <p:spPr>
            <a:xfrm>
              <a:off x="73969" y="1866468"/>
              <a:ext cx="9050574" cy="1725289"/>
            </a:xfrm>
            <a:prstGeom prst="rect">
              <a:avLst/>
            </a:prstGeom>
          </p:spPr>
        </p:pic>
      </p:grpSp>
    </p:spTree>
    <p:extLst>
      <p:ext uri="{BB962C8B-B14F-4D97-AF65-F5344CB8AC3E}">
        <p14:creationId xmlns:p14="http://schemas.microsoft.com/office/powerpoint/2010/main" val="1807488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BF06-55E4-4B45-85F9-55D19BB9D0B7}"/>
              </a:ext>
            </a:extLst>
          </p:cNvPr>
          <p:cNvSpPr>
            <a:spLocks noGrp="1"/>
          </p:cNvSpPr>
          <p:nvPr>
            <p:ph type="title"/>
          </p:nvPr>
        </p:nvSpPr>
        <p:spPr>
          <a:xfrm>
            <a:off x="292964" y="506870"/>
            <a:ext cx="9597742" cy="1418133"/>
          </a:xfrm>
        </p:spPr>
        <p:txBody>
          <a:bodyPr vert="horz" lIns="0" tIns="0" rIns="0" bIns="0" rtlCol="0" anchor="b">
            <a:normAutofit fontScale="90000"/>
          </a:bodyPr>
          <a:lstStyle/>
          <a:p>
            <a:pPr>
              <a:lnSpc>
                <a:spcPct val="100000"/>
              </a:lnSpc>
            </a:pPr>
            <a:r>
              <a:rPr lang="en-US" sz="6600" dirty="0"/>
              <a:t>Send Money- Sequence Diagram – send money</a:t>
            </a:r>
          </a:p>
        </p:txBody>
      </p:sp>
      <p:cxnSp>
        <p:nvCxnSpPr>
          <p:cNvPr id="75" name="Straight Connector 74">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8321" y="4122000"/>
            <a:ext cx="5447091"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E403B40-0965-4F48-807D-C370F6EC383D}"/>
              </a:ext>
            </a:extLst>
          </p:cNvPr>
          <p:cNvSpPr/>
          <p:nvPr/>
        </p:nvSpPr>
        <p:spPr>
          <a:xfrm>
            <a:off x="9763760" y="0"/>
            <a:ext cx="24282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1" anchor="ctr"/>
          <a:lstStyle/>
          <a:p>
            <a:pPr algn="ctr"/>
            <a:r>
              <a:rPr lang="he-IL" dirty="0" err="1">
                <a:solidFill>
                  <a:schemeClr val="tx1">
                    <a:lumMod val="75000"/>
                  </a:schemeClr>
                </a:solidFill>
                <a:ea typeface="+mn-lt"/>
                <a:cs typeface="+mn-lt"/>
              </a:rPr>
              <a:t>Introduction</a:t>
            </a:r>
            <a:endParaRPr lang="en-US" dirty="0" err="1">
              <a:solidFill>
                <a:schemeClr val="tx1">
                  <a:lumMod val="75000"/>
                </a:schemeClr>
              </a:solidFill>
              <a:ea typeface="+mn-lt"/>
              <a:cs typeface="+mn-lt"/>
            </a:endParaRPr>
          </a:p>
          <a:p>
            <a:pPr algn="ctr"/>
            <a:endParaRPr lang="he-IL" dirty="0">
              <a:ea typeface="+mn-lt"/>
              <a:cs typeface="+mn-lt"/>
            </a:endParaRPr>
          </a:p>
          <a:p>
            <a:pPr algn="ctr"/>
            <a:r>
              <a:rPr lang="en-US" dirty="0">
                <a:solidFill>
                  <a:schemeClr val="tx1">
                    <a:lumMod val="75000"/>
                  </a:schemeClr>
                </a:solidFill>
                <a:ea typeface="+mn-lt"/>
                <a:cs typeface="+mn-lt"/>
              </a:rPr>
              <a:t>Actor Table</a:t>
            </a:r>
          </a:p>
          <a:p>
            <a:pPr algn="ctr"/>
            <a:endParaRPr lang="en-US" dirty="0">
              <a:ea typeface="+mn-lt"/>
              <a:cs typeface="+mn-lt"/>
            </a:endParaRPr>
          </a:p>
          <a:p>
            <a:pPr algn="ctr"/>
            <a:r>
              <a:rPr lang="en-US" dirty="0">
                <a:solidFill>
                  <a:schemeClr val="tx1">
                    <a:lumMod val="75000"/>
                  </a:schemeClr>
                </a:solidFill>
                <a:ea typeface="+mn-lt"/>
                <a:cs typeface="+mn-lt"/>
              </a:rPr>
              <a:t>Use Case Diagram</a:t>
            </a:r>
          </a:p>
          <a:p>
            <a:pPr algn="ctr"/>
            <a:endParaRPr lang="en-US" dirty="0">
              <a:ea typeface="+mn-lt"/>
              <a:cs typeface="+mn-lt"/>
            </a:endParaRPr>
          </a:p>
          <a:p>
            <a:pPr algn="ctr"/>
            <a:r>
              <a:rPr lang="en-US" b="1" dirty="0">
                <a:solidFill>
                  <a:schemeClr val="tx1"/>
                </a:solidFill>
                <a:ea typeface="+mn-lt"/>
                <a:cs typeface="+mn-lt"/>
              </a:rPr>
              <a:t>Send Money</a:t>
            </a:r>
            <a:endParaRPr lang="en-US" dirty="0">
              <a:solidFill>
                <a:schemeClr val="tx1"/>
              </a:solidFill>
              <a:ea typeface="+mn-lt"/>
              <a:cs typeface="+mn-lt"/>
            </a:endParaRPr>
          </a:p>
          <a:p>
            <a:pPr algn="ctr"/>
            <a:endParaRPr lang="en-US" dirty="0">
              <a:ea typeface="+mn-lt"/>
              <a:cs typeface="+mn-lt"/>
            </a:endParaRPr>
          </a:p>
          <a:p>
            <a:pPr algn="ctr"/>
            <a:r>
              <a:rPr lang="en-US" dirty="0">
                <a:solidFill>
                  <a:schemeClr val="tx1">
                    <a:lumMod val="75000"/>
                  </a:schemeClr>
                </a:solidFill>
                <a:ea typeface="+mn-lt"/>
                <a:cs typeface="+mn-lt"/>
              </a:rPr>
              <a:t>Receive Money</a:t>
            </a:r>
          </a:p>
          <a:p>
            <a:pPr algn="ctr"/>
            <a:endParaRPr lang="en-US" dirty="0">
              <a:ea typeface="+mn-lt"/>
              <a:cs typeface="+mn-lt"/>
            </a:endParaRPr>
          </a:p>
          <a:p>
            <a:pPr algn="ctr"/>
            <a:r>
              <a:rPr lang="en-US" dirty="0">
                <a:solidFill>
                  <a:schemeClr val="tx1">
                    <a:lumMod val="75000"/>
                  </a:schemeClr>
                </a:solidFill>
                <a:ea typeface="+mn-lt"/>
                <a:cs typeface="+mn-lt"/>
              </a:rPr>
              <a:t>View Account</a:t>
            </a:r>
          </a:p>
          <a:p>
            <a:pPr algn="ctr"/>
            <a:endParaRPr lang="en-US" dirty="0">
              <a:ea typeface="+mn-lt"/>
              <a:cs typeface="+mn-lt"/>
            </a:endParaRPr>
          </a:p>
          <a:p>
            <a:pPr algn="ctr"/>
            <a:r>
              <a:rPr lang="en-US" dirty="0">
                <a:solidFill>
                  <a:schemeClr val="tx1">
                    <a:lumMod val="75000"/>
                  </a:schemeClr>
                </a:solidFill>
                <a:ea typeface="+mn-lt"/>
                <a:cs typeface="+mn-lt"/>
              </a:rPr>
              <a:t>D.O.M</a:t>
            </a:r>
            <a:endParaRPr lang="he-IL" dirty="0">
              <a:solidFill>
                <a:schemeClr val="tx1">
                  <a:lumMod val="75000"/>
                </a:schemeClr>
              </a:solidFill>
              <a:ea typeface="+mn-lt"/>
              <a:cs typeface="+mn-lt"/>
            </a:endParaRPr>
          </a:p>
          <a:p>
            <a:pPr algn="ctr"/>
            <a:endParaRPr lang="he-IL" dirty="0">
              <a:solidFill>
                <a:schemeClr val="tx1">
                  <a:lumMod val="75000"/>
                </a:schemeClr>
              </a:solidFill>
            </a:endParaRPr>
          </a:p>
        </p:txBody>
      </p:sp>
      <p:grpSp>
        <p:nvGrpSpPr>
          <p:cNvPr id="10" name="Group 9">
            <a:extLst>
              <a:ext uri="{FF2B5EF4-FFF2-40B4-BE49-F238E27FC236}">
                <a16:creationId xmlns:a16="http://schemas.microsoft.com/office/drawing/2014/main" id="{AC3B78CE-8166-412F-A52C-A1E7303C165F}"/>
              </a:ext>
            </a:extLst>
          </p:cNvPr>
          <p:cNvGrpSpPr/>
          <p:nvPr/>
        </p:nvGrpSpPr>
        <p:grpSpPr>
          <a:xfrm>
            <a:off x="79780" y="2644626"/>
            <a:ext cx="9574243" cy="3493750"/>
            <a:chOff x="79780" y="2644626"/>
            <a:chExt cx="9574243" cy="3493750"/>
          </a:xfrm>
        </p:grpSpPr>
        <p:pic>
          <p:nvPicPr>
            <p:cNvPr id="4" name="Picture 3">
              <a:extLst>
                <a:ext uri="{FF2B5EF4-FFF2-40B4-BE49-F238E27FC236}">
                  <a16:creationId xmlns:a16="http://schemas.microsoft.com/office/drawing/2014/main" id="{7E24822E-3924-413E-8014-5312D880347C}"/>
                </a:ext>
              </a:extLst>
            </p:cNvPr>
            <p:cNvPicPr>
              <a:picLocks noChangeAspect="1"/>
            </p:cNvPicPr>
            <p:nvPr/>
          </p:nvPicPr>
          <p:blipFill>
            <a:blip r:embed="rId2"/>
            <a:stretch>
              <a:fillRect/>
            </a:stretch>
          </p:blipFill>
          <p:spPr>
            <a:xfrm>
              <a:off x="79780" y="3477871"/>
              <a:ext cx="9574243" cy="2660505"/>
            </a:xfrm>
            <a:prstGeom prst="rect">
              <a:avLst/>
            </a:prstGeom>
          </p:spPr>
        </p:pic>
        <p:pic>
          <p:nvPicPr>
            <p:cNvPr id="9" name="Picture 8">
              <a:extLst>
                <a:ext uri="{FF2B5EF4-FFF2-40B4-BE49-F238E27FC236}">
                  <a16:creationId xmlns:a16="http://schemas.microsoft.com/office/drawing/2014/main" id="{7025112F-3F56-425E-B98B-6BF0FADAD8F6}"/>
                </a:ext>
              </a:extLst>
            </p:cNvPr>
            <p:cNvPicPr>
              <a:picLocks noChangeAspect="1"/>
            </p:cNvPicPr>
            <p:nvPr/>
          </p:nvPicPr>
          <p:blipFill rotWithShape="1">
            <a:blip r:embed="rId3"/>
            <a:srcRect r="664"/>
            <a:stretch/>
          </p:blipFill>
          <p:spPr>
            <a:xfrm>
              <a:off x="79780" y="2644626"/>
              <a:ext cx="9574243" cy="833244"/>
            </a:xfrm>
            <a:prstGeom prst="rect">
              <a:avLst/>
            </a:prstGeom>
          </p:spPr>
        </p:pic>
      </p:grpSp>
    </p:spTree>
    <p:extLst>
      <p:ext uri="{BB962C8B-B14F-4D97-AF65-F5344CB8AC3E}">
        <p14:creationId xmlns:p14="http://schemas.microsoft.com/office/powerpoint/2010/main" val="1315272074"/>
      </p:ext>
    </p:extLst>
  </p:cSld>
  <p:clrMapOvr>
    <a:masterClrMapping/>
  </p:clrMapOvr>
</p:sld>
</file>

<file path=ppt/theme/theme1.xml><?xml version="1.0" encoding="utf-8"?>
<a:theme xmlns:a="http://schemas.openxmlformats.org/drawingml/2006/main" name="ThinLineVTI">
  <a:themeElements>
    <a:clrScheme name="AnalogousFromDarkSeedLeftStep">
      <a:dk1>
        <a:srgbClr val="000000"/>
      </a:dk1>
      <a:lt1>
        <a:srgbClr val="FFFFFF"/>
      </a:lt1>
      <a:dk2>
        <a:srgbClr val="1C2831"/>
      </a:dk2>
      <a:lt2>
        <a:srgbClr val="F2F3F0"/>
      </a:lt2>
      <a:accent1>
        <a:srgbClr val="8129E7"/>
      </a:accent1>
      <a:accent2>
        <a:srgbClr val="413ADB"/>
      </a:accent2>
      <a:accent3>
        <a:srgbClr val="296FE7"/>
      </a:accent3>
      <a:accent4>
        <a:srgbClr val="17ADD5"/>
      </a:accent4>
      <a:accent5>
        <a:srgbClr val="22C2A1"/>
      </a:accent5>
      <a:accent6>
        <a:srgbClr val="16C658"/>
      </a:accent6>
      <a:hlink>
        <a:srgbClr val="339A96"/>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docProps/app.xml><?xml version="1.0" encoding="utf-8"?>
<Properties xmlns="http://schemas.openxmlformats.org/officeDocument/2006/extended-properties" xmlns:vt="http://schemas.openxmlformats.org/officeDocument/2006/docPropsVTypes">
  <TotalTime>314</TotalTime>
  <Words>815</Words>
  <Application>Microsoft Office PowerPoint</Application>
  <PresentationFormat>Widescreen</PresentationFormat>
  <Paragraphs>257</Paragraphs>
  <Slides>16</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 Light</vt:lpstr>
      <vt:lpstr>Sagona Book</vt:lpstr>
      <vt:lpstr>Univers</vt:lpstr>
      <vt:lpstr>ThinLineVTI</vt:lpstr>
      <vt:lpstr>Digital Banking System</vt:lpstr>
      <vt:lpstr>PowerPoint Presentation</vt:lpstr>
      <vt:lpstr>Actor Table</vt:lpstr>
      <vt:lpstr>Use Case Diagram</vt:lpstr>
      <vt:lpstr>Send Money- Video</vt:lpstr>
      <vt:lpstr>Send Money- Sequence Diagram</vt:lpstr>
      <vt:lpstr>Send Money- Sequence Diagram – Login to account</vt:lpstr>
      <vt:lpstr>Send Money- Sequence Diagram – Enter details</vt:lpstr>
      <vt:lpstr>Send Money- Sequence Diagram – send money</vt:lpstr>
      <vt:lpstr>Send Money- Changes from documentations to implementation</vt:lpstr>
      <vt:lpstr>Receive Money- Video</vt:lpstr>
      <vt:lpstr>Receive Money- Use Case</vt:lpstr>
      <vt:lpstr>Receive Money- Alternate Flow Use Case</vt:lpstr>
      <vt:lpstr>Receive Money- Sequence Diagram</vt:lpstr>
      <vt:lpstr>View Account-  Sequence Diagram </vt:lpstr>
      <vt:lpstr>Domain Object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Linor Ben Yossef</cp:lastModifiedBy>
  <cp:revision>159</cp:revision>
  <dcterms:created xsi:type="dcterms:W3CDTF">2021-05-26T17:03:23Z</dcterms:created>
  <dcterms:modified xsi:type="dcterms:W3CDTF">2022-10-31T22:53:25Z</dcterms:modified>
</cp:coreProperties>
</file>